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3" r:id="rId3"/>
    <p:sldId id="259" r:id="rId4"/>
    <p:sldId id="260" r:id="rId5"/>
    <p:sldId id="261" r:id="rId6"/>
    <p:sldId id="262" r:id="rId7"/>
    <p:sldId id="285" r:id="rId8"/>
    <p:sldId id="263" r:id="rId9"/>
    <p:sldId id="264" r:id="rId10"/>
    <p:sldId id="266" r:id="rId11"/>
    <p:sldId id="270" r:id="rId12"/>
    <p:sldId id="286" r:id="rId13"/>
    <p:sldId id="284" r:id="rId14"/>
    <p:sldId id="268" r:id="rId15"/>
    <p:sldId id="269" r:id="rId16"/>
    <p:sldId id="274" r:id="rId17"/>
    <p:sldId id="275" r:id="rId18"/>
    <p:sldId id="276" r:id="rId19"/>
    <p:sldId id="265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4C872BE-3F5D-1E70-7F54-23E4C7502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2C524D5-D460-EF32-801B-0A647D143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8F29310-4588-0F6E-2CCF-B4A91AF0B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06A0-7269-4F41-85C5-9CC97635A3C2}" type="datetimeFigureOut">
              <a:rPr lang="cs-CZ" smtClean="0"/>
              <a:t>05.05.2025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0EBAA56-754E-AD76-6F69-B8C2C492C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D9B6684-DFC3-2692-65F7-96AF4B06A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03A0-1A64-490E-8D1B-F2511B82F56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85150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DC6797-093A-5CCB-7574-07BA30858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B499D9B-EC28-FBA9-91D2-B2C7A9683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4F7DE80-D2D8-2FA9-0CD4-2BE50914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06A0-7269-4F41-85C5-9CC97635A3C2}" type="datetimeFigureOut">
              <a:rPr lang="cs-CZ" smtClean="0"/>
              <a:t>05.05.2025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C5448C9-E9D0-C305-6F19-27374F99B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51BD493-AA9C-937B-6BE6-478D471B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03A0-1A64-490E-8D1B-F2511B82F56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7753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B32915E0-6905-8072-C904-2CDF7F5D53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C433E55F-9995-E4B1-128C-0A3C81DF9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3A455CA-EF7B-875E-9D02-DD0325929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06A0-7269-4F41-85C5-9CC97635A3C2}" type="datetimeFigureOut">
              <a:rPr lang="cs-CZ" smtClean="0"/>
              <a:t>05.05.2025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44FEE1A-43D8-845E-8CC3-FA45EA9C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20289E8-1BD3-DBED-D97F-FE4A1CEE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03A0-1A64-490E-8D1B-F2511B82F56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5312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F7C464-7894-54B2-3587-780FED5C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61B700E-772B-C030-DA29-556448829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46AC401-7A5E-4138-11F7-A62B260C7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06A0-7269-4F41-85C5-9CC97635A3C2}" type="datetimeFigureOut">
              <a:rPr lang="cs-CZ" smtClean="0"/>
              <a:t>05.05.2025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1E12E9A-B87E-E90B-3FA2-42D2E149F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35C788F-CA82-903B-54DA-FC9FAD1C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03A0-1A64-490E-8D1B-F2511B82F56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0643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CCCC9F-C306-3D82-B5EE-CA8E62588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6727721-C48F-835F-C27D-A9346A27B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40A63DB-FE75-E691-46AF-9F450C048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06A0-7269-4F41-85C5-9CC97635A3C2}" type="datetimeFigureOut">
              <a:rPr lang="cs-CZ" smtClean="0"/>
              <a:t>05.05.2025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6D54527-2D6E-2094-7D0B-38B5BCAD0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82EBF2B-EB14-B5F3-171C-04BA01A3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03A0-1A64-490E-8D1B-F2511B82F56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72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DC5EE3-DF18-1ACE-C4E4-C397FF9A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1E199DB-A389-8942-DF8D-5142B6DB4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63FCFF9-086B-97A0-2D16-47386A003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89ADD81-E31E-1E3D-03AE-5449AC3E9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06A0-7269-4F41-85C5-9CC97635A3C2}" type="datetimeFigureOut">
              <a:rPr lang="cs-CZ" smtClean="0"/>
              <a:t>05.05.2025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142DEB7-E133-1F57-A35E-5077C8BEA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7BDB7CB1-0C00-6CAD-6E72-42F1495D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03A0-1A64-490E-8D1B-F2511B82F56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6114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6CB3CEF-6067-175D-52FB-500297DA1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E4D4DD1-8562-4A0D-73CE-36F22EA6D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2CF801E-27AE-C5D4-1F2C-AAE1DD311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0799246A-95A5-A561-6EF2-97EDC4FBF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294222A2-5655-3524-1BA0-D06B8E82A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4EBCE398-514B-E574-69CB-A9F80C4B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06A0-7269-4F41-85C5-9CC97635A3C2}" type="datetimeFigureOut">
              <a:rPr lang="cs-CZ" smtClean="0"/>
              <a:t>05.05.2025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DD153368-7E9E-5AAD-641B-9ACB9658E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BAC51F3A-06EB-87BA-FC26-6A074609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03A0-1A64-490E-8D1B-F2511B82F56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2420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138988-8C1A-E993-9B41-3872BF9CE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EB381470-5721-1FA4-D953-B68DD912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06A0-7269-4F41-85C5-9CC97635A3C2}" type="datetimeFigureOut">
              <a:rPr lang="cs-CZ" smtClean="0"/>
              <a:t>05.05.2025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4557D2A-E07F-A7DC-7EC7-BB3866B6B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3CD8168-FC87-D240-98BD-B8C8C9B9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03A0-1A64-490E-8D1B-F2511B82F56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8983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5E099C5E-135D-AE61-2576-1CA77DF47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06A0-7269-4F41-85C5-9CC97635A3C2}" type="datetimeFigureOut">
              <a:rPr lang="cs-CZ" smtClean="0"/>
              <a:t>05.05.2025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5D3D5B0-5CF8-7934-2ADE-3FB42F45D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ECA244A-CC5C-363A-BB76-B30E296D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03A0-1A64-490E-8D1B-F2511B82F56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325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D7A4F5-BD27-3B9D-52B0-84598BBEC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794BC1A-FD66-9D0B-4050-445BC69D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23A9F98-0E7D-F713-DB1A-503898C9E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CBF77883-FDB9-1B3F-33D0-E30E05DF6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06A0-7269-4F41-85C5-9CC97635A3C2}" type="datetimeFigureOut">
              <a:rPr lang="cs-CZ" smtClean="0"/>
              <a:t>05.05.2025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9569FA6-49B8-92A8-B065-406CE4F8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0D6D897-7F1A-0F9B-B686-32E40A825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03A0-1A64-490E-8D1B-F2511B82F56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7634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39AE5F-2874-2A38-0B49-26AE3326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F7E9D250-7E23-A5BD-50B1-7B68AF266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89F77FE-A53A-D4F5-2B8E-FCD1952EA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3496BB1-FC13-524C-BAB0-8C4A260E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06A0-7269-4F41-85C5-9CC97635A3C2}" type="datetimeFigureOut">
              <a:rPr lang="cs-CZ" smtClean="0"/>
              <a:t>05.05.2025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C387FF5-CDC0-C75A-4E2C-9E467D096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7F7A498E-0770-B7A3-A729-02BA89610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03A0-1A64-490E-8D1B-F2511B82F56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3640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C00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A68F1EB9-378C-8A9A-0761-AB5D858B2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018DA51-4A91-10C1-39F0-3D3AAE732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AA01E65-EB0C-B64D-8CFA-7E595070E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306A0-7269-4F41-85C5-9CC97635A3C2}" type="datetimeFigureOut">
              <a:rPr lang="cs-CZ" smtClean="0"/>
              <a:t>05.05.2025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F5DB2C6-2EA8-6843-7A1E-DB6C3D2DD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EB45945-D99D-5D6B-82B5-6C019F80E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1703A0-1A64-490E-8D1B-F2511B82F56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281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wikipedia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wikipedia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wikipedia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wikipedi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99268B55-1DD1-1C80-C4B2-12CFF9B33297}"/>
              </a:ext>
            </a:extLst>
          </p:cNvPr>
          <p:cNvSpPr txBox="1"/>
          <p:nvPr/>
        </p:nvSpPr>
        <p:spPr>
          <a:xfrm>
            <a:off x="1687398" y="867266"/>
            <a:ext cx="9021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b="1" dirty="0"/>
              <a:t>Faktory ovlivňující kvalitu mléka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899E433E-D1ED-DDC0-22C7-111B5E5797B9}"/>
              </a:ext>
            </a:extLst>
          </p:cNvPr>
          <p:cNvSpPr txBox="1"/>
          <p:nvPr/>
        </p:nvSpPr>
        <p:spPr>
          <a:xfrm>
            <a:off x="4008566" y="2431753"/>
            <a:ext cx="4021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Genetické faktory</a:t>
            </a:r>
          </a:p>
          <a:p>
            <a:r>
              <a:rPr lang="cs-CZ" sz="2400" dirty="0"/>
              <a:t>Fyziologické faktory</a:t>
            </a:r>
          </a:p>
          <a:p>
            <a:r>
              <a:rPr lang="cs-CZ" sz="2400" dirty="0"/>
              <a:t>Faktory vnějšího prostředí</a:t>
            </a:r>
          </a:p>
          <a:p>
            <a:r>
              <a:rPr lang="cs-CZ" sz="2400" dirty="0"/>
              <a:t>Zdravotní stav </a:t>
            </a:r>
          </a:p>
        </p:txBody>
      </p:sp>
    </p:spTree>
    <p:extLst>
      <p:ext uri="{BB962C8B-B14F-4D97-AF65-F5344CB8AC3E}">
        <p14:creationId xmlns:p14="http://schemas.microsoft.com/office/powerpoint/2010/main" val="3837441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ulka 1">
            <a:extLst>
              <a:ext uri="{FF2B5EF4-FFF2-40B4-BE49-F238E27FC236}">
                <a16:creationId xmlns:a16="http://schemas.microsoft.com/office/drawing/2014/main" id="{1042F605-BCBB-D350-6105-68478411C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031459"/>
              </p:ext>
            </p:extLst>
          </p:nvPr>
        </p:nvGraphicFramePr>
        <p:xfrm>
          <a:off x="1084081" y="1728334"/>
          <a:ext cx="9473940" cy="3758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990">
                  <a:extLst>
                    <a:ext uri="{9D8B030D-6E8A-4147-A177-3AD203B41FA5}">
                      <a16:colId xmlns:a16="http://schemas.microsoft.com/office/drawing/2014/main" val="273999960"/>
                    </a:ext>
                  </a:extLst>
                </a:gridCol>
                <a:gridCol w="1578990">
                  <a:extLst>
                    <a:ext uri="{9D8B030D-6E8A-4147-A177-3AD203B41FA5}">
                      <a16:colId xmlns:a16="http://schemas.microsoft.com/office/drawing/2014/main" val="1203974218"/>
                    </a:ext>
                  </a:extLst>
                </a:gridCol>
                <a:gridCol w="1578990">
                  <a:extLst>
                    <a:ext uri="{9D8B030D-6E8A-4147-A177-3AD203B41FA5}">
                      <a16:colId xmlns:a16="http://schemas.microsoft.com/office/drawing/2014/main" val="557166536"/>
                    </a:ext>
                  </a:extLst>
                </a:gridCol>
                <a:gridCol w="1578990">
                  <a:extLst>
                    <a:ext uri="{9D8B030D-6E8A-4147-A177-3AD203B41FA5}">
                      <a16:colId xmlns:a16="http://schemas.microsoft.com/office/drawing/2014/main" val="1468491903"/>
                    </a:ext>
                  </a:extLst>
                </a:gridCol>
                <a:gridCol w="1578990">
                  <a:extLst>
                    <a:ext uri="{9D8B030D-6E8A-4147-A177-3AD203B41FA5}">
                      <a16:colId xmlns:a16="http://schemas.microsoft.com/office/drawing/2014/main" val="2226694022"/>
                    </a:ext>
                  </a:extLst>
                </a:gridCol>
                <a:gridCol w="1578990">
                  <a:extLst>
                    <a:ext uri="{9D8B030D-6E8A-4147-A177-3AD203B41FA5}">
                      <a16:colId xmlns:a16="http://schemas.microsoft.com/office/drawing/2014/main" val="1580578916"/>
                    </a:ext>
                  </a:extLst>
                </a:gridCol>
              </a:tblGrid>
              <a:tr h="839568">
                <a:tc>
                  <a:txBody>
                    <a:bodyPr/>
                    <a:lstStyle/>
                    <a:p>
                      <a:r>
                        <a:rPr lang="cs-CZ" sz="2400" dirty="0"/>
                        <a:t>Druh mléka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Voda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Bílkovina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Tuk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Mléčný cukr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Minerální látky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925366"/>
                  </a:ext>
                </a:extLst>
              </a:tr>
              <a:tr h="486416">
                <a:tc>
                  <a:txBody>
                    <a:bodyPr/>
                    <a:lstStyle/>
                    <a:p>
                      <a:r>
                        <a:rPr lang="cs-CZ" sz="2400" dirty="0"/>
                        <a:t>Kravské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87,5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3,3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3,8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4,7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0,7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342138"/>
                  </a:ext>
                </a:extLst>
              </a:tr>
              <a:tr h="486416">
                <a:tc>
                  <a:txBody>
                    <a:bodyPr/>
                    <a:lstStyle/>
                    <a:p>
                      <a:r>
                        <a:rPr lang="cs-CZ" sz="2400" dirty="0"/>
                        <a:t>Kozí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86,6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3,6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4,2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4,8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07171"/>
                  </a:ext>
                </a:extLst>
              </a:tr>
              <a:tr h="486416">
                <a:tc>
                  <a:txBody>
                    <a:bodyPr/>
                    <a:lstStyle/>
                    <a:p>
                      <a:r>
                        <a:rPr lang="cs-CZ" sz="2400" dirty="0"/>
                        <a:t>Ovčí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>
                          <a:solidFill>
                            <a:srgbClr val="FF0000"/>
                          </a:solidFill>
                        </a:rPr>
                        <a:t>83,9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>
                          <a:solidFill>
                            <a:srgbClr val="FF0000"/>
                          </a:solidFill>
                        </a:rPr>
                        <a:t>5,2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6,2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4,2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>
                          <a:solidFill>
                            <a:srgbClr val="FF0000"/>
                          </a:solidFill>
                        </a:rPr>
                        <a:t>0,9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246165"/>
                  </a:ext>
                </a:extLst>
              </a:tr>
              <a:tr h="486416">
                <a:tc>
                  <a:txBody>
                    <a:bodyPr/>
                    <a:lstStyle/>
                    <a:p>
                      <a:r>
                        <a:rPr lang="cs-CZ" sz="2400" dirty="0"/>
                        <a:t>Kobylí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90,0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2,0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>
                          <a:solidFill>
                            <a:srgbClr val="FF0000"/>
                          </a:solidFill>
                        </a:rPr>
                        <a:t>7,0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0,4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96225"/>
                  </a:ext>
                </a:extLst>
              </a:tr>
              <a:tr h="486416">
                <a:tc>
                  <a:txBody>
                    <a:bodyPr/>
                    <a:lstStyle/>
                    <a:p>
                      <a:r>
                        <a:rPr lang="cs-CZ" sz="2400" dirty="0"/>
                        <a:t>Buvolí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>
                          <a:solidFill>
                            <a:srgbClr val="FF0000"/>
                          </a:solidFill>
                        </a:rPr>
                        <a:t>82,7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4,5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>
                          <a:solidFill>
                            <a:srgbClr val="FF0000"/>
                          </a:solidFill>
                        </a:rPr>
                        <a:t>8,0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4,7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956113"/>
                  </a:ext>
                </a:extLst>
              </a:tr>
              <a:tr h="486416">
                <a:tc>
                  <a:txBody>
                    <a:bodyPr/>
                    <a:lstStyle/>
                    <a:p>
                      <a:r>
                        <a:rPr lang="cs-CZ" sz="2400" dirty="0"/>
                        <a:t>Mateřské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87,6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>
                          <a:solidFill>
                            <a:srgbClr val="FF0000"/>
                          </a:solidFill>
                        </a:rPr>
                        <a:t>7,1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655932"/>
                  </a:ext>
                </a:extLst>
              </a:tr>
            </a:tbl>
          </a:graphicData>
        </a:graphic>
      </p:graphicFrame>
      <p:sp>
        <p:nvSpPr>
          <p:cNvPr id="3" name="TextovéPole 2">
            <a:extLst>
              <a:ext uri="{FF2B5EF4-FFF2-40B4-BE49-F238E27FC236}">
                <a16:creationId xmlns:a16="http://schemas.microsoft.com/office/drawing/2014/main" id="{AAF94668-3438-7F35-ED38-4FEC659A1081}"/>
              </a:ext>
            </a:extLst>
          </p:cNvPr>
          <p:cNvSpPr txBox="1"/>
          <p:nvPr/>
        </p:nvSpPr>
        <p:spPr>
          <a:xfrm>
            <a:off x="1598367" y="839412"/>
            <a:ext cx="812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Průměrné složení nejběžnějších druhů mlék (Kopáček, 2015)</a:t>
            </a:r>
          </a:p>
        </p:txBody>
      </p:sp>
    </p:spTree>
    <p:extLst>
      <p:ext uri="{BB962C8B-B14F-4D97-AF65-F5344CB8AC3E}">
        <p14:creationId xmlns:p14="http://schemas.microsoft.com/office/powerpoint/2010/main" val="1586936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DE5EFACD-3683-C4EE-1C95-C8950E112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42" y="3211978"/>
            <a:ext cx="2567234" cy="2995107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225EC98F-8350-D5A8-6B9B-83614D00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292" y="3196093"/>
            <a:ext cx="2567233" cy="2995105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5A3C9AE8-3F0B-6847-15CB-760480B36F1F}"/>
              </a:ext>
            </a:extLst>
          </p:cNvPr>
          <p:cNvSpPr txBox="1"/>
          <p:nvPr/>
        </p:nvSpPr>
        <p:spPr>
          <a:xfrm>
            <a:off x="3373219" y="6274876"/>
            <a:ext cx="242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Lacaune</a:t>
            </a:r>
            <a:endParaRPr lang="cs-CZ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65962B6E-6928-DE07-84E2-5DF4A482E122}"/>
              </a:ext>
            </a:extLst>
          </p:cNvPr>
          <p:cNvSpPr txBox="1"/>
          <p:nvPr/>
        </p:nvSpPr>
        <p:spPr>
          <a:xfrm>
            <a:off x="263952" y="6276564"/>
            <a:ext cx="224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Východofríská</a:t>
            </a:r>
            <a:r>
              <a:rPr lang="cs-CZ" dirty="0"/>
              <a:t> ovce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69D596B5-4DEB-B917-5133-989B5BF11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42" y="524612"/>
            <a:ext cx="2722786" cy="2044192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3596E3BD-7F96-C844-199B-E3E443033817}"/>
              </a:ext>
            </a:extLst>
          </p:cNvPr>
          <p:cNvSpPr txBox="1"/>
          <p:nvPr/>
        </p:nvSpPr>
        <p:spPr>
          <a:xfrm>
            <a:off x="318942" y="2642095"/>
            <a:ext cx="298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Anglonůbijská</a:t>
            </a:r>
            <a:r>
              <a:rPr lang="cs-CZ" dirty="0"/>
              <a:t> koza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F5FDDC5F-40B8-25D0-CA4B-CA0FA1FC6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040" y="266369"/>
            <a:ext cx="2194867" cy="2560678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48FC82C1-FB62-E5A8-D3A9-4AF666BDF920}"/>
              </a:ext>
            </a:extLst>
          </p:cNvPr>
          <p:cNvSpPr txBox="1"/>
          <p:nvPr/>
        </p:nvSpPr>
        <p:spPr>
          <a:xfrm>
            <a:off x="3560185" y="2803947"/>
            <a:ext cx="279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Bílá krátkosrstá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2071DE91-4747-CDD8-BD43-392698D8A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542" y="266369"/>
            <a:ext cx="2194867" cy="2560678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72476095-6FD3-5B87-8200-9FF9E70EFB6B}"/>
              </a:ext>
            </a:extLst>
          </p:cNvPr>
          <p:cNvSpPr txBox="1"/>
          <p:nvPr/>
        </p:nvSpPr>
        <p:spPr>
          <a:xfrm>
            <a:off x="6165128" y="2826761"/>
            <a:ext cx="320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Hnědá krátkosrstá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A3526DBE-AA4B-18C6-0481-EA0CE2A40F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0044" y="266369"/>
            <a:ext cx="2194867" cy="2560678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0ADBD9EC-203B-B6A8-A5D7-959C64F4B64E}"/>
              </a:ext>
            </a:extLst>
          </p:cNvPr>
          <p:cNvSpPr txBox="1"/>
          <p:nvPr/>
        </p:nvSpPr>
        <p:spPr>
          <a:xfrm>
            <a:off x="8765343" y="2835141"/>
            <a:ext cx="230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Koza sánská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15C0925-4FDA-36C3-950E-3F04C463DA41}"/>
              </a:ext>
            </a:extLst>
          </p:cNvPr>
          <p:cNvSpPr txBox="1"/>
          <p:nvPr/>
        </p:nvSpPr>
        <p:spPr>
          <a:xfrm>
            <a:off x="6485641" y="3582186"/>
            <a:ext cx="5580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b="1" dirty="0"/>
              <a:t>Dojená plemena koz a ovcí</a:t>
            </a:r>
          </a:p>
        </p:txBody>
      </p:sp>
    </p:spTree>
    <p:extLst>
      <p:ext uri="{BB962C8B-B14F-4D97-AF65-F5344CB8AC3E}">
        <p14:creationId xmlns:p14="http://schemas.microsoft.com/office/powerpoint/2010/main" val="739835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ulk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288115"/>
              </p:ext>
            </p:extLst>
          </p:nvPr>
        </p:nvGraphicFramePr>
        <p:xfrm>
          <a:off x="1903559" y="655605"/>
          <a:ext cx="8824144" cy="605627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405526">
                  <a:extLst>
                    <a:ext uri="{9D8B030D-6E8A-4147-A177-3AD203B41FA5}">
                      <a16:colId xmlns:a16="http://schemas.microsoft.com/office/drawing/2014/main" val="3526963231"/>
                    </a:ext>
                  </a:extLst>
                </a:gridCol>
                <a:gridCol w="1673661">
                  <a:extLst>
                    <a:ext uri="{9D8B030D-6E8A-4147-A177-3AD203B41FA5}">
                      <a16:colId xmlns:a16="http://schemas.microsoft.com/office/drawing/2014/main" val="648177905"/>
                    </a:ext>
                  </a:extLst>
                </a:gridCol>
                <a:gridCol w="1673661">
                  <a:extLst>
                    <a:ext uri="{9D8B030D-6E8A-4147-A177-3AD203B41FA5}">
                      <a16:colId xmlns:a16="http://schemas.microsoft.com/office/drawing/2014/main" val="3347836606"/>
                    </a:ext>
                  </a:extLst>
                </a:gridCol>
                <a:gridCol w="1813618">
                  <a:extLst>
                    <a:ext uri="{9D8B030D-6E8A-4147-A177-3AD203B41FA5}">
                      <a16:colId xmlns:a16="http://schemas.microsoft.com/office/drawing/2014/main" val="3551713588"/>
                    </a:ext>
                  </a:extLst>
                </a:gridCol>
                <a:gridCol w="1257678">
                  <a:extLst>
                    <a:ext uri="{9D8B030D-6E8A-4147-A177-3AD203B41FA5}">
                      <a16:colId xmlns:a16="http://schemas.microsoft.com/office/drawing/2014/main" val="3447248847"/>
                    </a:ext>
                  </a:extLst>
                </a:gridCol>
              </a:tblGrid>
              <a:tr h="28839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 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Kozí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Ovčí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Kravské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Mateřské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extLst>
                  <a:ext uri="{0D108BD9-81ED-4DB2-BD59-A6C34878D82A}">
                    <a16:rowId xmlns:a16="http://schemas.microsoft.com/office/drawing/2014/main" val="964812445"/>
                  </a:ext>
                </a:extLst>
              </a:tr>
              <a:tr h="288394">
                <a:tc gridSpan="5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Základní složky a důležité vlastnosti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970940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Tuk (%)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b="1" dirty="0">
                          <a:effectLst/>
                        </a:rPr>
                        <a:t>3,8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b="1" dirty="0">
                          <a:solidFill>
                            <a:srgbClr val="FF0000"/>
                          </a:solidFill>
                          <a:effectLst/>
                        </a:rPr>
                        <a:t>7,9</a:t>
                      </a:r>
                      <a:endParaRPr lang="cs-CZ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b="1" dirty="0">
                          <a:effectLst/>
                        </a:rPr>
                        <a:t>3,6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4,0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extLst>
                  <a:ext uri="{0D108BD9-81ED-4DB2-BD59-A6C34878D82A}">
                    <a16:rowId xmlns:a16="http://schemas.microsoft.com/office/drawing/2014/main" val="2697279707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Beztuká sušina (%)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8,9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12,0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9,0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8,9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extLst>
                  <a:ext uri="{0D108BD9-81ED-4DB2-BD59-A6C34878D82A}">
                    <a16:rowId xmlns:a16="http://schemas.microsoft.com/office/drawing/2014/main" val="2239406411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 err="1">
                          <a:effectLst/>
                        </a:rPr>
                        <a:t>Laktosa</a:t>
                      </a:r>
                      <a:r>
                        <a:rPr lang="cs-CZ" sz="1600" dirty="0">
                          <a:effectLst/>
                        </a:rPr>
                        <a:t> (%)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b="1" dirty="0">
                          <a:effectLst/>
                        </a:rPr>
                        <a:t>4,1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b="1" dirty="0">
                          <a:effectLst/>
                        </a:rPr>
                        <a:t>4,9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b="1" dirty="0">
                          <a:effectLst/>
                        </a:rPr>
                        <a:t>4,7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6,9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extLst>
                  <a:ext uri="{0D108BD9-81ED-4DB2-BD59-A6C34878D82A}">
                    <a16:rowId xmlns:a16="http://schemas.microsoft.com/office/drawing/2014/main" val="2949641863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Bílkoviny (%)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b="1" dirty="0">
                          <a:effectLst/>
                        </a:rPr>
                        <a:t>3,4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b="1" dirty="0">
                          <a:solidFill>
                            <a:srgbClr val="FF0000"/>
                          </a:solidFill>
                          <a:effectLst/>
                        </a:rPr>
                        <a:t>6,2</a:t>
                      </a:r>
                      <a:endParaRPr lang="cs-CZ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b="1" dirty="0">
                          <a:effectLst/>
                        </a:rPr>
                        <a:t>3,2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1,2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extLst>
                  <a:ext uri="{0D108BD9-81ED-4DB2-BD59-A6C34878D82A}">
                    <a16:rowId xmlns:a16="http://schemas.microsoft.com/office/drawing/2014/main" val="3322320349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Kasein (%)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2,4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b="1" dirty="0">
                          <a:solidFill>
                            <a:srgbClr val="FF0000"/>
                          </a:solidFill>
                          <a:effectLst/>
                        </a:rPr>
                        <a:t>4,2</a:t>
                      </a:r>
                      <a:endParaRPr lang="cs-CZ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2,6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0,4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extLst>
                  <a:ext uri="{0D108BD9-81ED-4DB2-BD59-A6C34878D82A}">
                    <a16:rowId xmlns:a16="http://schemas.microsoft.com/office/drawing/2014/main" val="368243525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Albumin, globulin (%)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0,6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1,0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0,6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0,7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extLst>
                  <a:ext uri="{0D108BD9-81ED-4DB2-BD59-A6C34878D82A}">
                    <a16:rowId xmlns:a16="http://schemas.microsoft.com/office/drawing/2014/main" val="1944815461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Nebílkovinný dusík (%)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0,4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0,8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0,2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0,5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extLst>
                  <a:ext uri="{0D108BD9-81ED-4DB2-BD59-A6C34878D82A}">
                    <a16:rowId xmlns:a16="http://schemas.microsoft.com/office/drawing/2014/main" val="4072438066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Popeloviny (%)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0,8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0,9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0,7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0,3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extLst>
                  <a:ext uri="{0D108BD9-81ED-4DB2-BD59-A6C34878D82A}">
                    <a16:rowId xmlns:a16="http://schemas.microsoft.com/office/drawing/2014/main" val="2774126565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Bod mrznutí (°C)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-0,540 až -0,573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-0,570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-0,530 až -0,570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neuvedeno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extLst>
                  <a:ext uri="{0D108BD9-81ED-4DB2-BD59-A6C34878D82A}">
                    <a16:rowId xmlns:a16="http://schemas.microsoft.com/office/drawing/2014/main" val="2498340601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pH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6,50-6,80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6,51-6,85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6,65-6,71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neuvedeno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extLst>
                  <a:ext uri="{0D108BD9-81ED-4DB2-BD59-A6C34878D82A}">
                    <a16:rowId xmlns:a16="http://schemas.microsoft.com/office/drawing/2014/main" val="1930203948"/>
                  </a:ext>
                </a:extLst>
              </a:tr>
              <a:tr h="288394">
                <a:tc gridSpan="5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Minerální látky ve 100 ml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02535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Ca (mg)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134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solidFill>
                            <a:srgbClr val="FF0000"/>
                          </a:solidFill>
                          <a:effectLst/>
                        </a:rPr>
                        <a:t>193</a:t>
                      </a:r>
                      <a:endParaRPr lang="cs-CZ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122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33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extLst>
                  <a:ext uri="{0D108BD9-81ED-4DB2-BD59-A6C34878D82A}">
                    <a16:rowId xmlns:a16="http://schemas.microsoft.com/office/drawing/2014/main" val="2870226498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P (mg)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121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solidFill>
                            <a:srgbClr val="FF0000"/>
                          </a:solidFill>
                          <a:effectLst/>
                        </a:rPr>
                        <a:t>158</a:t>
                      </a:r>
                      <a:endParaRPr lang="cs-CZ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119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43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extLst>
                  <a:ext uri="{0D108BD9-81ED-4DB2-BD59-A6C34878D82A}">
                    <a16:rowId xmlns:a16="http://schemas.microsoft.com/office/drawing/2014/main" val="2156277926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K (mg)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solidFill>
                            <a:srgbClr val="FF0000"/>
                          </a:solidFill>
                          <a:effectLst/>
                        </a:rPr>
                        <a:t>181</a:t>
                      </a:r>
                      <a:endParaRPr lang="cs-CZ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136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152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55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extLst>
                  <a:ext uri="{0D108BD9-81ED-4DB2-BD59-A6C34878D82A}">
                    <a16:rowId xmlns:a16="http://schemas.microsoft.com/office/drawing/2014/main" val="2554535796"/>
                  </a:ext>
                </a:extLst>
              </a:tr>
              <a:tr h="288394">
                <a:tc gridSpan="5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Vitaminy ve 100 ml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473568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A (IU)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solidFill>
                            <a:srgbClr val="FF0000"/>
                          </a:solidFill>
                          <a:effectLst/>
                        </a:rPr>
                        <a:t>185</a:t>
                      </a:r>
                      <a:endParaRPr lang="cs-CZ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146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126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190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extLst>
                  <a:ext uri="{0D108BD9-81ED-4DB2-BD59-A6C34878D82A}">
                    <a16:rowId xmlns:a16="http://schemas.microsoft.com/office/drawing/2014/main" val="618074724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D (IU)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solidFill>
                            <a:srgbClr val="FF0000"/>
                          </a:solidFill>
                          <a:effectLst/>
                        </a:rPr>
                        <a:t>2,3</a:t>
                      </a:r>
                      <a:endParaRPr lang="cs-CZ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0,18  μg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2,0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1,4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extLst>
                  <a:ext uri="{0D108BD9-81ED-4DB2-BD59-A6C34878D82A}">
                    <a16:rowId xmlns:a16="http://schemas.microsoft.com/office/drawing/2014/main" val="305686996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B</a:t>
                      </a:r>
                      <a:r>
                        <a:rPr lang="cs-CZ" sz="1600" baseline="-25000" dirty="0">
                          <a:effectLst/>
                        </a:rPr>
                        <a:t>12 </a:t>
                      </a:r>
                      <a:r>
                        <a:rPr lang="cs-CZ" sz="1600" dirty="0">
                          <a:effectLst/>
                        </a:rPr>
                        <a:t>(</a:t>
                      </a:r>
                      <a:r>
                        <a:rPr lang="cs-CZ" sz="1600" dirty="0" err="1">
                          <a:effectLst/>
                        </a:rPr>
                        <a:t>μg</a:t>
                      </a:r>
                      <a:r>
                        <a:rPr lang="cs-CZ" sz="1600" dirty="0">
                          <a:effectLst/>
                        </a:rPr>
                        <a:t>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0,065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solidFill>
                            <a:srgbClr val="FF0000"/>
                          </a:solidFill>
                          <a:effectLst/>
                        </a:rPr>
                        <a:t>0,712</a:t>
                      </a:r>
                      <a:endParaRPr lang="cs-CZ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0,357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0,03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extLst>
                  <a:ext uri="{0D108BD9-81ED-4DB2-BD59-A6C34878D82A}">
                    <a16:rowId xmlns:a16="http://schemas.microsoft.com/office/drawing/2014/main" val="3299957408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C (mg)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1,29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solidFill>
                            <a:srgbClr val="FF0000"/>
                          </a:solidFill>
                          <a:effectLst/>
                        </a:rPr>
                        <a:t>4,16</a:t>
                      </a:r>
                      <a:endParaRPr lang="cs-CZ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>
                          <a:effectLst/>
                        </a:rPr>
                        <a:t>0,94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dirty="0">
                          <a:effectLst/>
                        </a:rPr>
                        <a:t>5,00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32" marR="37632" marT="0" marB="0"/>
                </a:tc>
                <a:extLst>
                  <a:ext uri="{0D108BD9-81ED-4DB2-BD59-A6C34878D82A}">
                    <a16:rowId xmlns:a16="http://schemas.microsoft.com/office/drawing/2014/main" val="3989269919"/>
                  </a:ext>
                </a:extLst>
              </a:tr>
            </a:tbl>
          </a:graphicData>
        </a:graphic>
      </p:graphicFrame>
      <p:sp>
        <p:nvSpPr>
          <p:cNvPr id="3" name="Obdélník 2"/>
          <p:cNvSpPr/>
          <p:nvPr/>
        </p:nvSpPr>
        <p:spPr>
          <a:xfrm>
            <a:off x="1903561" y="8626"/>
            <a:ext cx="77982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cs-CZ" sz="2000" b="1" dirty="0">
                <a:ea typeface="Calibri" panose="020F0502020204030204" pitchFamily="34" charset="0"/>
              </a:rPr>
              <a:t>Chemické složení kozího, ovčího a kravského mléka v porovnání s mlékem mateřským </a:t>
            </a:r>
            <a:r>
              <a:rPr lang="cs-CZ" sz="2000" dirty="0">
                <a:ea typeface="Calibri" panose="020F0502020204030204" pitchFamily="34" charset="0"/>
              </a:rPr>
              <a:t>(Park et al., 2007 -  upraveno)</a:t>
            </a:r>
            <a:endParaRPr lang="cs-CZ" sz="2000" dirty="0"/>
          </a:p>
        </p:txBody>
      </p:sp>
      <p:sp>
        <p:nvSpPr>
          <p:cNvPr id="4" name="Ovál 3"/>
          <p:cNvSpPr/>
          <p:nvPr/>
        </p:nvSpPr>
        <p:spPr>
          <a:xfrm>
            <a:off x="4317833" y="905777"/>
            <a:ext cx="4642137" cy="2009953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578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véPole 4">
            <a:extLst>
              <a:ext uri="{FF2B5EF4-FFF2-40B4-BE49-F238E27FC236}">
                <a16:creationId xmlns:a16="http://schemas.microsoft.com/office/drawing/2014/main" id="{D534DF28-6181-22BF-6095-13664DB5C9BB}"/>
              </a:ext>
            </a:extLst>
          </p:cNvPr>
          <p:cNvSpPr txBox="1"/>
          <p:nvPr/>
        </p:nvSpPr>
        <p:spPr>
          <a:xfrm>
            <a:off x="647307" y="48512"/>
            <a:ext cx="10746557" cy="2996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  <a:tabLst>
                <a:tab pos="257175" algn="l"/>
              </a:tabLst>
            </a:pPr>
            <a:r>
              <a:rPr lang="cs-CZ" sz="3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Kozí mléko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  <a:tabLst>
                <a:tab pos="257175" algn="l"/>
              </a:tabLst>
            </a:pPr>
            <a:r>
              <a:rPr lang="cs-CZ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stejně jako kravské patří mezi </a:t>
            </a:r>
            <a:r>
              <a:rPr lang="cs-CZ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kaseinová</a:t>
            </a:r>
            <a:r>
              <a:rPr lang="cs-CZ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mléka a v základním složení se podobá mléku kravskému, v průměru obsahuje okolo 12,6 % sušiny, 3,4 % bílkovin, 3,8 % tuku, 4,3 % </a:t>
            </a:r>
            <a:r>
              <a:rPr lang="cs-CZ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laktosy</a:t>
            </a:r>
            <a:r>
              <a:rPr lang="cs-CZ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 0,8 % minerálních látek. Má bílou barvu, protože organismus kozy má omezenou schopnost vstřebávat beta-karoten a vylučovat jej do mléka. Kozí mléko se často vyznačuje typickou chutí a pachem. Měrná hmotnost kolísá v rozmezí 1,025 – 1,036 kg/l průměrné pH je 6,78 a titrační kyselost mezi 6,20 – 7,20 °SH.</a:t>
            </a:r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1F92A88B-6D69-DCFD-A0AF-990ADAD0F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647654"/>
              </p:ext>
            </p:extLst>
          </p:nvPr>
        </p:nvGraphicFramePr>
        <p:xfrm>
          <a:off x="722721" y="3044589"/>
          <a:ext cx="7582292" cy="37009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3434">
                  <a:extLst>
                    <a:ext uri="{9D8B030D-6E8A-4147-A177-3AD203B41FA5}">
                      <a16:colId xmlns:a16="http://schemas.microsoft.com/office/drawing/2014/main" val="1404409264"/>
                    </a:ext>
                  </a:extLst>
                </a:gridCol>
                <a:gridCol w="1153434">
                  <a:extLst>
                    <a:ext uri="{9D8B030D-6E8A-4147-A177-3AD203B41FA5}">
                      <a16:colId xmlns:a16="http://schemas.microsoft.com/office/drawing/2014/main" val="1447842395"/>
                    </a:ext>
                  </a:extLst>
                </a:gridCol>
                <a:gridCol w="1030497">
                  <a:extLst>
                    <a:ext uri="{9D8B030D-6E8A-4147-A177-3AD203B41FA5}">
                      <a16:colId xmlns:a16="http://schemas.microsoft.com/office/drawing/2014/main" val="1312470540"/>
                    </a:ext>
                  </a:extLst>
                </a:gridCol>
                <a:gridCol w="754795">
                  <a:extLst>
                    <a:ext uri="{9D8B030D-6E8A-4147-A177-3AD203B41FA5}">
                      <a16:colId xmlns:a16="http://schemas.microsoft.com/office/drawing/2014/main" val="2617569729"/>
                    </a:ext>
                  </a:extLst>
                </a:gridCol>
                <a:gridCol w="1180552">
                  <a:extLst>
                    <a:ext uri="{9D8B030D-6E8A-4147-A177-3AD203B41FA5}">
                      <a16:colId xmlns:a16="http://schemas.microsoft.com/office/drawing/2014/main" val="304402574"/>
                    </a:ext>
                  </a:extLst>
                </a:gridCol>
                <a:gridCol w="515249">
                  <a:extLst>
                    <a:ext uri="{9D8B030D-6E8A-4147-A177-3AD203B41FA5}">
                      <a16:colId xmlns:a16="http://schemas.microsoft.com/office/drawing/2014/main" val="2510494816"/>
                    </a:ext>
                  </a:extLst>
                </a:gridCol>
                <a:gridCol w="897617">
                  <a:extLst>
                    <a:ext uri="{9D8B030D-6E8A-4147-A177-3AD203B41FA5}">
                      <a16:colId xmlns:a16="http://schemas.microsoft.com/office/drawing/2014/main" val="3338323080"/>
                    </a:ext>
                  </a:extLst>
                </a:gridCol>
                <a:gridCol w="896714">
                  <a:extLst>
                    <a:ext uri="{9D8B030D-6E8A-4147-A177-3AD203B41FA5}">
                      <a16:colId xmlns:a16="http://schemas.microsoft.com/office/drawing/2014/main" val="3166477175"/>
                    </a:ext>
                  </a:extLst>
                </a:gridCol>
              </a:tblGrid>
              <a:tr h="2598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 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 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Kozy v KU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Výsledky KU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275826"/>
                  </a:ext>
                </a:extLst>
              </a:tr>
              <a:tr h="9093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Rok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Kozy a kozli (ks)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Celkem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(ks)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Laktace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(ks)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Produkce mléka (kg)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Tuk (%)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Bílkovina (%)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Laktosa (%)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584214297"/>
                  </a:ext>
                </a:extLst>
              </a:tr>
              <a:tr h="2494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2000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31988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2234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986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836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3,7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2,79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4,5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665541676"/>
                  </a:ext>
                </a:extLst>
              </a:tr>
              <a:tr h="2494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2005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12623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2980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1857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731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3,35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3,05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4,54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591781220"/>
                  </a:ext>
                </a:extLst>
              </a:tr>
              <a:tr h="2494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2010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21709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3677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1997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744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3,23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3,06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4,4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258208305"/>
                  </a:ext>
                </a:extLst>
              </a:tr>
              <a:tr h="2494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2011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23263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3611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1961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732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3,47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3,12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4,4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059031450"/>
                  </a:ext>
                </a:extLst>
              </a:tr>
              <a:tr h="2494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2012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23620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3939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2389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713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3,23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3,04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4,4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69671864"/>
                  </a:ext>
                </a:extLst>
              </a:tr>
              <a:tr h="2494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2013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24042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4244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2603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730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3,26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3,07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4,4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365265190"/>
                  </a:ext>
                </a:extLst>
              </a:tr>
              <a:tr h="2494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2014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24348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4466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2870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746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3,22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3,04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>
                          <a:effectLst/>
                        </a:rPr>
                        <a:t>4,5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042264901"/>
                  </a:ext>
                </a:extLst>
              </a:tr>
              <a:tr h="2619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2015 k 1. 4.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26765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5144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3318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844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3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3,02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</a:rPr>
                        <a:t>4,5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645937143"/>
                  </a:ext>
                </a:extLst>
              </a:tr>
              <a:tr h="2619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25409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cs-CZ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cs-CZ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cs-CZ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cs-CZ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cs-CZ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cs-CZ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387187183"/>
                  </a:ext>
                </a:extLst>
              </a:tr>
              <a:tr h="2619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cs-CZ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2177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cs-CZ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647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3,12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3,9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cs-CZ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4,3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294302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134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501879D4-5F43-D0A8-92DE-B226AAC137C6}"/>
              </a:ext>
            </a:extLst>
          </p:cNvPr>
          <p:cNvSpPr txBox="1"/>
          <p:nvPr/>
        </p:nvSpPr>
        <p:spPr>
          <a:xfrm>
            <a:off x="628453" y="670184"/>
            <a:ext cx="10935093" cy="5972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0510" algn="just">
              <a:lnSpc>
                <a:spcPct val="150000"/>
              </a:lnSpc>
              <a:spcAft>
                <a:spcPts val="1000"/>
              </a:spcAft>
              <a:tabLst>
                <a:tab pos="257175" algn="l"/>
              </a:tabLst>
            </a:pPr>
            <a:r>
              <a:rPr lang="cs-CZ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Hlavními bílkovinami kozího mléka jsou α-laktalbumin, β-laktoglobulin, κ-kasein, β-kasein a α</a:t>
            </a:r>
            <a:r>
              <a:rPr lang="cs-CZ" sz="2000" baseline="-25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s1</a:t>
            </a:r>
            <a:r>
              <a:rPr lang="cs-CZ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-kasein, který se v mléce koz vyskytuje ve srovnání s kravským mlékem velice málo</a:t>
            </a:r>
            <a:r>
              <a:rPr lang="cs-CZ" sz="2000" dirty="0"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indent="270510" algn="just">
              <a:lnSpc>
                <a:spcPct val="150000"/>
              </a:lnSpc>
              <a:spcAft>
                <a:spcPts val="1000"/>
              </a:spcAft>
              <a:tabLst>
                <a:tab pos="257175" algn="l"/>
              </a:tabLst>
            </a:pPr>
            <a:r>
              <a:rPr lang="cs-CZ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Kozí mléko projevuje při zpracování jiné vlastnosti než kravské mléko, kasein se při sýření sráží rychleji a tvoří menší vločky než kasein kravského mléka. Velikost </a:t>
            </a:r>
            <a:r>
              <a:rPr lang="cs-CZ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kaseinových</a:t>
            </a:r>
            <a:r>
              <a:rPr lang="cs-CZ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micel u kozího mléka se pohybuje mezi 30 až 60 </a:t>
            </a:r>
            <a:r>
              <a:rPr lang="cs-CZ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nm</a:t>
            </a:r>
            <a:r>
              <a:rPr lang="cs-CZ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oproti 30 - 300 </a:t>
            </a:r>
            <a:r>
              <a:rPr lang="cs-CZ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nm</a:t>
            </a:r>
            <a:r>
              <a:rPr lang="cs-CZ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u mléka kravského.  </a:t>
            </a:r>
          </a:p>
          <a:p>
            <a:pPr indent="270510" algn="just">
              <a:lnSpc>
                <a:spcPct val="150000"/>
              </a:lnSpc>
              <a:spcAft>
                <a:spcPts val="1000"/>
              </a:spcAft>
              <a:tabLst>
                <a:tab pos="257175" algn="l"/>
              </a:tabLst>
            </a:pPr>
            <a:r>
              <a:rPr lang="cs-CZ" sz="2000" dirty="0">
                <a:effectLst/>
                <a:ea typeface="Calibri" panose="020F0502020204030204" pitchFamily="34" charset="0"/>
              </a:rPr>
              <a:t>Tukové kuličky v kozím mléce jsou mnohem menší než u kravského. Jejich průměrná velikost je 3,49 µm, často se ale vyskytují i menší. Tuk je v mléce dobře dispergován (pro absenci aglutininu nedochází ke  shlukování tukových kuliček), pomaleji vyvstává a je snadněji stravitelný. </a:t>
            </a:r>
          </a:p>
          <a:p>
            <a:pPr indent="270510" algn="just">
              <a:lnSpc>
                <a:spcPct val="150000"/>
              </a:lnSpc>
              <a:spcAft>
                <a:spcPts val="1000"/>
              </a:spcAft>
              <a:tabLst>
                <a:tab pos="257175" algn="l"/>
              </a:tabLst>
            </a:pPr>
            <a:r>
              <a:rPr lang="cs-CZ" sz="2000" dirty="0">
                <a:ea typeface="Times New Roman" panose="02020603050405020304" pitchFamily="18" charset="0"/>
              </a:rPr>
              <a:t>V</a:t>
            </a:r>
            <a:r>
              <a:rPr lang="cs-CZ" sz="2000" dirty="0">
                <a:effectLst/>
                <a:ea typeface="Times New Roman" panose="02020603050405020304" pitchFamily="18" charset="0"/>
              </a:rPr>
              <a:t>íce jak 75 % mastných kyselin v kozím a ovčím mléce tvoří pětice kyselin kaprinová, </a:t>
            </a:r>
            <a:r>
              <a:rPr lang="cs-CZ" sz="2000" dirty="0" err="1">
                <a:effectLst/>
                <a:ea typeface="Times New Roman" panose="02020603050405020304" pitchFamily="18" charset="0"/>
              </a:rPr>
              <a:t>myristová</a:t>
            </a:r>
            <a:r>
              <a:rPr lang="cs-CZ" sz="2000" dirty="0">
                <a:effectLst/>
                <a:ea typeface="Times New Roman" panose="02020603050405020304" pitchFamily="18" charset="0"/>
              </a:rPr>
              <a:t>, palmitová, stearová a olejová (C10:0, C14:0, C16:0, C18:0 a C18:1).</a:t>
            </a:r>
            <a:r>
              <a:rPr lang="cs-CZ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cs-CZ" sz="2000" dirty="0">
                <a:effectLst/>
                <a:ea typeface="Calibri" panose="020F0502020204030204" pitchFamily="34" charset="0"/>
              </a:rPr>
              <a:t>Vyšší množství kyselin kapronové (C6:0), </a:t>
            </a:r>
            <a:r>
              <a:rPr lang="cs-CZ" sz="2000" dirty="0" err="1">
                <a:effectLst/>
                <a:ea typeface="Calibri" panose="020F0502020204030204" pitchFamily="34" charset="0"/>
              </a:rPr>
              <a:t>kaprilové</a:t>
            </a:r>
            <a:r>
              <a:rPr lang="cs-CZ" sz="2000" dirty="0">
                <a:effectLst/>
                <a:ea typeface="Calibri" panose="020F0502020204030204" pitchFamily="34" charset="0"/>
              </a:rPr>
              <a:t> (C8:0) a kaprinové (C10:0) dodává kozímu mléku charakteristickou vůni a chuť.</a:t>
            </a:r>
            <a:endParaRPr lang="cs-CZ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396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EA88EA4B-E327-8AD3-A98B-5BD592E86B93}"/>
              </a:ext>
            </a:extLst>
          </p:cNvPr>
          <p:cNvSpPr txBox="1"/>
          <p:nvPr/>
        </p:nvSpPr>
        <p:spPr>
          <a:xfrm>
            <a:off x="94268" y="189530"/>
            <a:ext cx="11745797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cs-CZ" sz="2400" b="1" dirty="0">
                <a:effectLst/>
                <a:ea typeface="Calibri" panose="020F0502020204030204" pitchFamily="34" charset="0"/>
              </a:rPr>
              <a:t>Ovčí mléko </a:t>
            </a:r>
          </a:p>
          <a:p>
            <a:pPr algn="just"/>
            <a:endParaRPr lang="cs-CZ" sz="1800" dirty="0">
              <a:effectLst/>
              <a:ea typeface="Calibri" panose="020F0502020204030204" pitchFamily="34" charset="0"/>
            </a:endParaRPr>
          </a:p>
          <a:p>
            <a:pPr algn="just"/>
            <a:r>
              <a:rPr lang="cs-CZ" sz="1800" dirty="0">
                <a:effectLst/>
                <a:ea typeface="Calibri" panose="020F0502020204030204" pitchFamily="34" charset="0"/>
              </a:rPr>
              <a:t>je oproti kravskému mléku bohatší na bílkoviny, čemuž odpovídá až dvojnásobný obsah esenciálních aminokyselin. </a:t>
            </a:r>
          </a:p>
          <a:p>
            <a:pPr algn="just"/>
            <a:r>
              <a:rPr lang="cs-CZ" dirty="0">
                <a:ea typeface="Calibri" panose="020F0502020204030204" pitchFamily="34" charset="0"/>
              </a:rPr>
              <a:t>P</a:t>
            </a:r>
            <a:r>
              <a:rPr lang="cs-CZ" sz="1800" dirty="0">
                <a:effectLst/>
                <a:ea typeface="Calibri" panose="020F0502020204030204" pitchFamily="34" charset="0"/>
              </a:rPr>
              <a:t>oměry mezi obsahem kaseinu a syrovátkových bílkovin jsou si u obou mlék velmi podobné, podíl kaseinu je 75 – 80 %. </a:t>
            </a:r>
          </a:p>
          <a:p>
            <a:pPr algn="just"/>
            <a:r>
              <a:rPr lang="cs-CZ" sz="1800" dirty="0">
                <a:effectLst/>
                <a:ea typeface="Calibri" panose="020F0502020204030204" pitchFamily="34" charset="0"/>
              </a:rPr>
              <a:t>Nejvýznamnějšími bílkovinami ovčího mléka jsou α</a:t>
            </a:r>
            <a:r>
              <a:rPr lang="cs-CZ" sz="1800" baseline="-25000" dirty="0">
                <a:effectLst/>
                <a:ea typeface="Calibri" panose="020F0502020204030204" pitchFamily="34" charset="0"/>
              </a:rPr>
              <a:t>s1</a:t>
            </a:r>
            <a:r>
              <a:rPr lang="cs-CZ" sz="1800" dirty="0">
                <a:effectLst/>
                <a:ea typeface="Calibri" panose="020F0502020204030204" pitchFamily="34" charset="0"/>
              </a:rPr>
              <a:t>-kasein, α</a:t>
            </a:r>
            <a:r>
              <a:rPr lang="cs-CZ" sz="1800" baseline="-25000" dirty="0">
                <a:effectLst/>
                <a:ea typeface="Calibri" panose="020F0502020204030204" pitchFamily="34" charset="0"/>
              </a:rPr>
              <a:t>s2</a:t>
            </a:r>
            <a:r>
              <a:rPr lang="cs-CZ" sz="1800" dirty="0">
                <a:effectLst/>
                <a:ea typeface="Calibri" panose="020F0502020204030204" pitchFamily="34" charset="0"/>
              </a:rPr>
              <a:t>-kasein, β-kasein, κ-kasein, α-laktalbumin a β-laktoglobulin. Hlavní frakce kaseinu (α</a:t>
            </a:r>
            <a:r>
              <a:rPr lang="cs-CZ" sz="1800" baseline="-25000" dirty="0">
                <a:effectLst/>
                <a:ea typeface="Calibri" panose="020F0502020204030204" pitchFamily="34" charset="0"/>
              </a:rPr>
              <a:t>s</a:t>
            </a:r>
            <a:r>
              <a:rPr lang="cs-CZ" sz="1800" dirty="0">
                <a:effectLst/>
                <a:ea typeface="Calibri" panose="020F0502020204030204" pitchFamily="34" charset="0"/>
              </a:rPr>
              <a:t>-, β-, κ-kasein) jsou zastoupeny v poměru 3 : 1 : 1. </a:t>
            </a:r>
          </a:p>
          <a:p>
            <a:pPr algn="just"/>
            <a:endParaRPr lang="cs-CZ" sz="1800" dirty="0">
              <a:effectLst/>
              <a:ea typeface="Calibri" panose="020F0502020204030204" pitchFamily="34" charset="0"/>
            </a:endParaRPr>
          </a:p>
          <a:p>
            <a:pPr algn="just"/>
            <a:r>
              <a:rPr lang="cs-CZ" dirty="0">
                <a:ea typeface="Calibri" panose="020F0502020204030204" pitchFamily="34" charset="0"/>
              </a:rPr>
              <a:t>O</a:t>
            </a:r>
            <a:r>
              <a:rPr lang="cs-CZ" sz="1800" dirty="0">
                <a:effectLst/>
                <a:ea typeface="Calibri" panose="020F0502020204030204" pitchFamily="34" charset="0"/>
              </a:rPr>
              <a:t>bsah tuku v ovčím mléce je dvojnásobný oproti kravskému mléku</a:t>
            </a:r>
            <a:r>
              <a:rPr lang="cs-CZ" dirty="0">
                <a:ea typeface="Calibri" panose="020F0502020204030204" pitchFamily="34" charset="0"/>
              </a:rPr>
              <a:t>.</a:t>
            </a:r>
            <a:r>
              <a:rPr lang="cs-CZ" sz="1800" dirty="0">
                <a:effectLst/>
                <a:ea typeface="Calibri" panose="020F0502020204030204" pitchFamily="34" charset="0"/>
              </a:rPr>
              <a:t> Mléčný tuk je obsažen v tukových kapénkách střední velikosti (2,5 - 5 </a:t>
            </a:r>
            <a:r>
              <a:rPr lang="cs-CZ" sz="1800" dirty="0" err="1">
                <a:effectLst/>
                <a:ea typeface="Calibri" panose="020F0502020204030204" pitchFamily="34" charset="0"/>
              </a:rPr>
              <a:t>μm</a:t>
            </a:r>
            <a:r>
              <a:rPr lang="cs-CZ" sz="1800" dirty="0">
                <a:effectLst/>
                <a:ea typeface="Calibri" panose="020F0502020204030204" pitchFamily="34" charset="0"/>
              </a:rPr>
              <a:t>).</a:t>
            </a:r>
          </a:p>
          <a:p>
            <a:pPr algn="just"/>
            <a:r>
              <a:rPr lang="cs-CZ" sz="1800" dirty="0">
                <a:effectLst/>
                <a:ea typeface="Calibri" panose="020F0502020204030204" pitchFamily="34" charset="0"/>
              </a:rPr>
              <a:t>Pro tuk ovčího mléka je charakteristický vyšší obsah mastných kyselin s krátkým řetězcem (C4:0 - C12:0) než u tuku kravského mléka, což výrazně ovlivňuje vůni a chuť ovčích mléčných produktů. </a:t>
            </a:r>
          </a:p>
          <a:p>
            <a:pPr algn="just"/>
            <a:r>
              <a:rPr lang="cs-CZ" dirty="0">
                <a:ea typeface="Calibri" panose="020F0502020204030204" pitchFamily="34" charset="0"/>
              </a:rPr>
              <a:t>O</a:t>
            </a:r>
            <a:r>
              <a:rPr lang="cs-CZ" sz="1800" dirty="0">
                <a:effectLst/>
                <a:ea typeface="Calibri" panose="020F0502020204030204" pitchFamily="34" charset="0"/>
              </a:rPr>
              <a:t>bsah mastných kyselin s řetězcem C4 - C10 je 2 - 3 krát vyšší než v kravském mléce, obsah nasycených mastných kyselin </a:t>
            </a:r>
            <a:r>
              <a:rPr lang="cs-CZ" sz="1800" dirty="0" err="1">
                <a:effectLst/>
                <a:ea typeface="Calibri" panose="020F0502020204030204" pitchFamily="34" charset="0"/>
              </a:rPr>
              <a:t>myristové</a:t>
            </a:r>
            <a:r>
              <a:rPr lang="cs-CZ" sz="1800" dirty="0">
                <a:effectLst/>
                <a:ea typeface="Calibri" panose="020F0502020204030204" pitchFamily="34" charset="0"/>
              </a:rPr>
              <a:t> a palmitové je naopak nižší. Ovčí mléko obsahuje více </a:t>
            </a:r>
            <a:r>
              <a:rPr lang="cs-CZ" sz="1800" dirty="0" err="1">
                <a:effectLst/>
                <a:ea typeface="Calibri" panose="020F0502020204030204" pitchFamily="34" charset="0"/>
              </a:rPr>
              <a:t>mononenasycených</a:t>
            </a:r>
            <a:r>
              <a:rPr lang="cs-CZ" sz="1800" dirty="0">
                <a:effectLst/>
                <a:ea typeface="Calibri" panose="020F0502020204030204" pitchFamily="34" charset="0"/>
              </a:rPr>
              <a:t> (zejména olejovou a </a:t>
            </a:r>
            <a:r>
              <a:rPr lang="cs-CZ" sz="1800" dirty="0" err="1">
                <a:effectLst/>
                <a:ea typeface="Calibri" panose="020F0502020204030204" pitchFamily="34" charset="0"/>
              </a:rPr>
              <a:t>vakcenovou</a:t>
            </a:r>
            <a:r>
              <a:rPr lang="cs-CZ" sz="1800" dirty="0">
                <a:effectLst/>
                <a:ea typeface="Calibri" panose="020F0502020204030204" pitchFamily="34" charset="0"/>
              </a:rPr>
              <a:t>) a polynenasycených mastných kyselin (linolová, alfa-linolenová). Významný je i obsah konjugované linolenové kyseliny – CLA. </a:t>
            </a:r>
          </a:p>
          <a:p>
            <a:pPr algn="just"/>
            <a:r>
              <a:rPr lang="cs-CZ" sz="1800" dirty="0">
                <a:effectLst/>
                <a:ea typeface="Calibri" panose="020F0502020204030204" pitchFamily="34" charset="0"/>
              </a:rPr>
              <a:t>Ovčí mléko má díky svému specifickému složení vyšší kalorickou hodnotu než ostatní druhy mlék KUCHTÍK et al. (2012).</a:t>
            </a:r>
          </a:p>
          <a:p>
            <a:pPr algn="just"/>
            <a:endParaRPr lang="cs-CZ" dirty="0"/>
          </a:p>
          <a:p>
            <a:pPr algn="just"/>
            <a:r>
              <a:rPr lang="cs-CZ" dirty="0"/>
              <a:t>Početní stav 183 145 (2021)  dojené bahnice 2606 (k 1.4.2022)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DB10FBC0-FDCC-7C6B-7A83-7C9AEF0BC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575955"/>
              </p:ext>
            </p:extLst>
          </p:nvPr>
        </p:nvGraphicFramePr>
        <p:xfrm>
          <a:off x="301658" y="5685995"/>
          <a:ext cx="10422902" cy="982475"/>
        </p:xfrm>
        <a:graphic>
          <a:graphicData uri="http://schemas.openxmlformats.org/drawingml/2006/table">
            <a:tbl>
              <a:tblPr/>
              <a:tblGrid>
                <a:gridCol w="3119629">
                  <a:extLst>
                    <a:ext uri="{9D8B030D-6E8A-4147-A177-3AD203B41FA5}">
                      <a16:colId xmlns:a16="http://schemas.microsoft.com/office/drawing/2014/main" val="688619222"/>
                    </a:ext>
                  </a:extLst>
                </a:gridCol>
                <a:gridCol w="901175">
                  <a:extLst>
                    <a:ext uri="{9D8B030D-6E8A-4147-A177-3AD203B41FA5}">
                      <a16:colId xmlns:a16="http://schemas.microsoft.com/office/drawing/2014/main" val="2724782561"/>
                    </a:ext>
                  </a:extLst>
                </a:gridCol>
                <a:gridCol w="901175">
                  <a:extLst>
                    <a:ext uri="{9D8B030D-6E8A-4147-A177-3AD203B41FA5}">
                      <a16:colId xmlns:a16="http://schemas.microsoft.com/office/drawing/2014/main" val="36524552"/>
                    </a:ext>
                  </a:extLst>
                </a:gridCol>
                <a:gridCol w="563236">
                  <a:extLst>
                    <a:ext uri="{9D8B030D-6E8A-4147-A177-3AD203B41FA5}">
                      <a16:colId xmlns:a16="http://schemas.microsoft.com/office/drawing/2014/main" val="1329794135"/>
                    </a:ext>
                  </a:extLst>
                </a:gridCol>
                <a:gridCol w="769754">
                  <a:extLst>
                    <a:ext uri="{9D8B030D-6E8A-4147-A177-3AD203B41FA5}">
                      <a16:colId xmlns:a16="http://schemas.microsoft.com/office/drawing/2014/main" val="2277770747"/>
                    </a:ext>
                  </a:extLst>
                </a:gridCol>
                <a:gridCol w="755431">
                  <a:extLst>
                    <a:ext uri="{9D8B030D-6E8A-4147-A177-3AD203B41FA5}">
                      <a16:colId xmlns:a16="http://schemas.microsoft.com/office/drawing/2014/main" val="2495624360"/>
                    </a:ext>
                  </a:extLst>
                </a:gridCol>
                <a:gridCol w="633880">
                  <a:extLst>
                    <a:ext uri="{9D8B030D-6E8A-4147-A177-3AD203B41FA5}">
                      <a16:colId xmlns:a16="http://schemas.microsoft.com/office/drawing/2014/main" val="836836839"/>
                    </a:ext>
                  </a:extLst>
                </a:gridCol>
                <a:gridCol w="638332">
                  <a:extLst>
                    <a:ext uri="{9D8B030D-6E8A-4147-A177-3AD203B41FA5}">
                      <a16:colId xmlns:a16="http://schemas.microsoft.com/office/drawing/2014/main" val="930202020"/>
                    </a:ext>
                  </a:extLst>
                </a:gridCol>
                <a:gridCol w="750979">
                  <a:extLst>
                    <a:ext uri="{9D8B030D-6E8A-4147-A177-3AD203B41FA5}">
                      <a16:colId xmlns:a16="http://schemas.microsoft.com/office/drawing/2014/main" val="515076910"/>
                    </a:ext>
                  </a:extLst>
                </a:gridCol>
                <a:gridCol w="619557">
                  <a:extLst>
                    <a:ext uri="{9D8B030D-6E8A-4147-A177-3AD203B41FA5}">
                      <a16:colId xmlns:a16="http://schemas.microsoft.com/office/drawing/2014/main" val="3085428386"/>
                    </a:ext>
                  </a:extLst>
                </a:gridCol>
                <a:gridCol w="769754">
                  <a:extLst>
                    <a:ext uri="{9D8B030D-6E8A-4147-A177-3AD203B41FA5}">
                      <a16:colId xmlns:a16="http://schemas.microsoft.com/office/drawing/2014/main" val="1341899063"/>
                    </a:ext>
                  </a:extLst>
                </a:gridCol>
              </a:tblGrid>
              <a:tr h="178990">
                <a:tc gridSpan="3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Výsledky kontroly užitkovosti dojených ovcí 2023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831259"/>
                  </a:ext>
                </a:extLst>
              </a:tr>
              <a:tr h="32397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Typ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Ovce s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Užitko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Tuk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Bílkovina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Laktóza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Sušina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57782"/>
                  </a:ext>
                </a:extLst>
              </a:tr>
              <a:tr h="17899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KU Obvod STÁDO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laktací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vost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kg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2567960"/>
                  </a:ext>
                </a:extLst>
              </a:tr>
              <a:tr h="17899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** CELKEM ČR 2023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1835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307,6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5,7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17,4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5,6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17,4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4,7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14,5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10,7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32,9</a:t>
                      </a:r>
                    </a:p>
                  </a:txBody>
                  <a:tcPr marL="6141" marR="6141" marT="61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781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5257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ulka 1">
            <a:extLst>
              <a:ext uri="{FF2B5EF4-FFF2-40B4-BE49-F238E27FC236}">
                <a16:creationId xmlns:a16="http://schemas.microsoft.com/office/drawing/2014/main" id="{29CEB1FB-3494-5FA0-ECC5-02C50EEB3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153518"/>
              </p:ext>
            </p:extLst>
          </p:nvPr>
        </p:nvGraphicFramePr>
        <p:xfrm>
          <a:off x="459740" y="1000372"/>
          <a:ext cx="7496961" cy="21595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3051">
                  <a:extLst>
                    <a:ext uri="{9D8B030D-6E8A-4147-A177-3AD203B41FA5}">
                      <a16:colId xmlns:a16="http://schemas.microsoft.com/office/drawing/2014/main" val="3311995592"/>
                    </a:ext>
                  </a:extLst>
                </a:gridCol>
                <a:gridCol w="1319559">
                  <a:extLst>
                    <a:ext uri="{9D8B030D-6E8A-4147-A177-3AD203B41FA5}">
                      <a16:colId xmlns:a16="http://schemas.microsoft.com/office/drawing/2014/main" val="2287982492"/>
                    </a:ext>
                  </a:extLst>
                </a:gridCol>
                <a:gridCol w="1103135">
                  <a:extLst>
                    <a:ext uri="{9D8B030D-6E8A-4147-A177-3AD203B41FA5}">
                      <a16:colId xmlns:a16="http://schemas.microsoft.com/office/drawing/2014/main" val="2369560175"/>
                    </a:ext>
                  </a:extLst>
                </a:gridCol>
                <a:gridCol w="1434777">
                  <a:extLst>
                    <a:ext uri="{9D8B030D-6E8A-4147-A177-3AD203B41FA5}">
                      <a16:colId xmlns:a16="http://schemas.microsoft.com/office/drawing/2014/main" val="3774006398"/>
                    </a:ext>
                  </a:extLst>
                </a:gridCol>
                <a:gridCol w="1103135">
                  <a:extLst>
                    <a:ext uri="{9D8B030D-6E8A-4147-A177-3AD203B41FA5}">
                      <a16:colId xmlns:a16="http://schemas.microsoft.com/office/drawing/2014/main" val="993376420"/>
                    </a:ext>
                  </a:extLst>
                </a:gridCol>
                <a:gridCol w="1763304">
                  <a:extLst>
                    <a:ext uri="{9D8B030D-6E8A-4147-A177-3AD203B41FA5}">
                      <a16:colId xmlns:a16="http://schemas.microsoft.com/office/drawing/2014/main" val="3666889285"/>
                    </a:ext>
                  </a:extLst>
                </a:gridCol>
              </a:tblGrid>
              <a:tr h="479889"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</a:rPr>
                        <a:t>Farma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</a:rPr>
                        <a:t>Plemeno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</a:rPr>
                        <a:t>Typ chovu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</a:rPr>
                        <a:t>Dojená zvířata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</a:rPr>
                        <a:t>Dojení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</a:rPr>
                        <a:t>Chlazení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5200157"/>
                  </a:ext>
                </a:extLst>
              </a:tr>
              <a:tr h="719834">
                <a:tc>
                  <a:txBody>
                    <a:bodyPr/>
                    <a:lstStyle/>
                    <a:p>
                      <a:pPr marR="111125" algn="ctr"/>
                      <a:r>
                        <a:rPr lang="cs-CZ" sz="1400">
                          <a:effectLst/>
                        </a:rPr>
                        <a:t>A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</a:rPr>
                        <a:t>bílá krátkosrstá</a:t>
                      </a:r>
                    </a:p>
                    <a:p>
                      <a:pPr algn="ctr"/>
                      <a:r>
                        <a:rPr lang="cs-CZ" sz="1400" dirty="0">
                          <a:effectLst/>
                        </a:rPr>
                        <a:t>koza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</a:rPr>
                        <a:t>konvenční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</a:rPr>
                        <a:t>115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</a:rPr>
                        <a:t>2x denně</a:t>
                      </a:r>
                    </a:p>
                    <a:p>
                      <a:pPr algn="ctr"/>
                      <a:r>
                        <a:rPr lang="cs-CZ" sz="1400" dirty="0">
                          <a:effectLst/>
                        </a:rPr>
                        <a:t>do potrubí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</a:rPr>
                        <a:t>nerezové chladicí zařízení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3799321"/>
                  </a:ext>
                </a:extLst>
              </a:tr>
              <a:tr h="959778">
                <a:tc>
                  <a:txBody>
                    <a:bodyPr/>
                    <a:lstStyle/>
                    <a:p>
                      <a:pPr marR="111125" algn="ctr"/>
                      <a:r>
                        <a:rPr lang="cs-CZ" sz="1400">
                          <a:effectLst/>
                        </a:rPr>
                        <a:t>B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</a:rPr>
                        <a:t>bílá krátkosrstá</a:t>
                      </a:r>
                    </a:p>
                    <a:p>
                      <a:pPr algn="ctr"/>
                      <a:r>
                        <a:rPr lang="cs-CZ" sz="1400">
                          <a:effectLst/>
                        </a:rPr>
                        <a:t>koza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</a:rPr>
                        <a:t>konvenční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</a:rPr>
                        <a:t>18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</a:rPr>
                        <a:t>2x denně</a:t>
                      </a:r>
                    </a:p>
                    <a:p>
                      <a:pPr algn="ctr"/>
                      <a:r>
                        <a:rPr lang="cs-CZ" sz="1400">
                          <a:effectLst/>
                        </a:rPr>
                        <a:t>do konví</a:t>
                      </a:r>
                      <a:endParaRPr lang="cs-C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</a:rPr>
                        <a:t>speciální skleněné nádoby v chladničce</a:t>
                      </a:r>
                      <a:endParaRPr lang="cs-C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814286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0509A12A-3800-7A7B-5DAC-FCCD7F22D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19" y="455488"/>
            <a:ext cx="37058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Stručná charakteristika farem </a:t>
            </a:r>
            <a:endParaRPr kumimoji="0" lang="cs-CZ" altLang="cs-CZ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A544C28-4849-D428-AAEB-4E1F79D42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" y="3418520"/>
            <a:ext cx="3790390" cy="327711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BD94DA2D-3B9E-5CC5-CEEA-174F35E7D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57" y="3429000"/>
            <a:ext cx="3790391" cy="3299408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06701E25-393F-1F4A-522D-D98A3292C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0539" y="265081"/>
            <a:ext cx="1778640" cy="27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83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49AF9C09-568D-63CC-0909-8D865E0D56F5}"/>
              </a:ext>
            </a:extLst>
          </p:cNvPr>
          <p:cNvSpPr txBox="1"/>
          <p:nvPr/>
        </p:nvSpPr>
        <p:spPr>
          <a:xfrm>
            <a:off x="546754" y="968306"/>
            <a:ext cx="79067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</a:pPr>
            <a:r>
              <a:rPr lang="cs-CZ" sz="2000" dirty="0">
                <a:effectLst/>
                <a:ea typeface="Times New Roman" panose="02020603050405020304" pitchFamily="18" charset="0"/>
              </a:rPr>
              <a:t>Počty mikroorganismů v KTJ/ml a somatických buněk v bazénových vzorcích kozího mléka z farem A </a:t>
            </a:r>
            <a:r>
              <a:rPr lang="cs-CZ" sz="2000" dirty="0" err="1">
                <a:effectLst/>
                <a:ea typeface="Times New Roman" panose="02020603050405020304" pitchFamily="18" charset="0"/>
              </a:rPr>
              <a:t>a</a:t>
            </a:r>
            <a:r>
              <a:rPr lang="cs-CZ" sz="2000" dirty="0">
                <a:effectLst/>
                <a:ea typeface="Times New Roman" panose="02020603050405020304" pitchFamily="18" charset="0"/>
              </a:rPr>
              <a:t> B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6912FBBD-61BD-3A1B-1EE5-39B45DC510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025420"/>
              </p:ext>
            </p:extLst>
          </p:nvPr>
        </p:nvGraphicFramePr>
        <p:xfrm>
          <a:off x="546754" y="2099002"/>
          <a:ext cx="9176809" cy="2412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2736">
                  <a:extLst>
                    <a:ext uri="{9D8B030D-6E8A-4147-A177-3AD203B41FA5}">
                      <a16:colId xmlns:a16="http://schemas.microsoft.com/office/drawing/2014/main" val="2529682003"/>
                    </a:ext>
                  </a:extLst>
                </a:gridCol>
                <a:gridCol w="912736">
                  <a:extLst>
                    <a:ext uri="{9D8B030D-6E8A-4147-A177-3AD203B41FA5}">
                      <a16:colId xmlns:a16="http://schemas.microsoft.com/office/drawing/2014/main" val="411741559"/>
                    </a:ext>
                  </a:extLst>
                </a:gridCol>
                <a:gridCol w="1140921">
                  <a:extLst>
                    <a:ext uri="{9D8B030D-6E8A-4147-A177-3AD203B41FA5}">
                      <a16:colId xmlns:a16="http://schemas.microsoft.com/office/drawing/2014/main" val="2848798307"/>
                    </a:ext>
                  </a:extLst>
                </a:gridCol>
                <a:gridCol w="1204623">
                  <a:extLst>
                    <a:ext uri="{9D8B030D-6E8A-4147-A177-3AD203B41FA5}">
                      <a16:colId xmlns:a16="http://schemas.microsoft.com/office/drawing/2014/main" val="1970755857"/>
                    </a:ext>
                  </a:extLst>
                </a:gridCol>
                <a:gridCol w="1287340">
                  <a:extLst>
                    <a:ext uri="{9D8B030D-6E8A-4147-A177-3AD203B41FA5}">
                      <a16:colId xmlns:a16="http://schemas.microsoft.com/office/drawing/2014/main" val="1020235014"/>
                    </a:ext>
                  </a:extLst>
                </a:gridCol>
                <a:gridCol w="1967139">
                  <a:extLst>
                    <a:ext uri="{9D8B030D-6E8A-4147-A177-3AD203B41FA5}">
                      <a16:colId xmlns:a16="http://schemas.microsoft.com/office/drawing/2014/main" val="2248566826"/>
                    </a:ext>
                  </a:extLst>
                </a:gridCol>
                <a:gridCol w="1751314">
                  <a:extLst>
                    <a:ext uri="{9D8B030D-6E8A-4147-A177-3AD203B41FA5}">
                      <a16:colId xmlns:a16="http://schemas.microsoft.com/office/drawing/2014/main" val="53355373"/>
                    </a:ext>
                  </a:extLst>
                </a:gridCol>
              </a:tblGrid>
              <a:tr h="260575"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  <a:latin typeface="+mn-lt"/>
                        </a:rPr>
                        <a:t>Farma</a:t>
                      </a:r>
                      <a:endParaRPr lang="cs-CZ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  <a:latin typeface="+mn-lt"/>
                        </a:rPr>
                        <a:t>Období</a:t>
                      </a:r>
                      <a:endParaRPr lang="cs-CZ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CPM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Enterobac.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Enterokoky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Psychrotrofní m.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PSB (tis./ml)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603135318"/>
                  </a:ext>
                </a:extLst>
              </a:tr>
              <a:tr h="267554"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A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  <a:latin typeface="+mn-lt"/>
                        </a:rPr>
                        <a:t>počátek</a:t>
                      </a:r>
                      <a:endParaRPr lang="cs-CZ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  <a:latin typeface="+mn-lt"/>
                        </a:rPr>
                        <a:t>2,1 x 10</a:t>
                      </a:r>
                      <a:r>
                        <a:rPr lang="cs-CZ" sz="1400" baseline="30000" dirty="0">
                          <a:effectLst/>
                          <a:latin typeface="+mn-lt"/>
                        </a:rPr>
                        <a:t>5</a:t>
                      </a:r>
                      <a:endParaRPr lang="cs-CZ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3,8 x 10</a:t>
                      </a:r>
                      <a:r>
                        <a:rPr lang="cs-CZ" sz="1400" baseline="30000">
                          <a:effectLst/>
                          <a:latin typeface="+mn-lt"/>
                        </a:rPr>
                        <a:t>4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41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4,1 x 10</a:t>
                      </a:r>
                      <a:r>
                        <a:rPr lang="cs-CZ" sz="1400" baseline="30000">
                          <a:effectLst/>
                          <a:latin typeface="+mn-lt"/>
                        </a:rPr>
                        <a:t>4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1647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006087856"/>
                  </a:ext>
                </a:extLst>
              </a:tr>
              <a:tr h="267554">
                <a:tc>
                  <a:txBody>
                    <a:bodyPr/>
                    <a:lstStyle/>
                    <a:p>
                      <a:endParaRPr lang="cs-CZ" sz="1400">
                        <a:effectLst/>
                        <a:latin typeface="+mn-lt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  <a:latin typeface="+mn-lt"/>
                        </a:rPr>
                        <a:t>střed</a:t>
                      </a:r>
                      <a:endParaRPr lang="cs-CZ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  <a:latin typeface="+mn-lt"/>
                        </a:rPr>
                        <a:t>1,5 x 10</a:t>
                      </a:r>
                      <a:r>
                        <a:rPr lang="cs-CZ" sz="1400" baseline="30000" dirty="0">
                          <a:effectLst/>
                          <a:latin typeface="+mn-lt"/>
                        </a:rPr>
                        <a:t>4</a:t>
                      </a:r>
                      <a:endParaRPr lang="cs-CZ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  <a:latin typeface="+mn-lt"/>
                        </a:rPr>
                        <a:t>5,5 x 10</a:t>
                      </a:r>
                      <a:r>
                        <a:rPr lang="cs-CZ" sz="1400" baseline="30000" dirty="0">
                          <a:effectLst/>
                          <a:latin typeface="+mn-lt"/>
                        </a:rPr>
                        <a:t>2</a:t>
                      </a:r>
                      <a:endParaRPr lang="cs-CZ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1,6 x 10</a:t>
                      </a:r>
                      <a:r>
                        <a:rPr lang="cs-CZ" sz="1400" baseline="30000">
                          <a:effectLst/>
                          <a:latin typeface="+mn-lt"/>
                        </a:rPr>
                        <a:t>2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  <a:latin typeface="+mn-lt"/>
                        </a:rPr>
                        <a:t>41</a:t>
                      </a:r>
                      <a:endParaRPr lang="cs-CZ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983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637891568"/>
                  </a:ext>
                </a:extLst>
              </a:tr>
              <a:tr h="267554">
                <a:tc>
                  <a:txBody>
                    <a:bodyPr/>
                    <a:lstStyle/>
                    <a:p>
                      <a:endParaRPr lang="cs-CZ" sz="1400">
                        <a:effectLst/>
                        <a:latin typeface="+mn-lt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konec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5,0 x 10</a:t>
                      </a:r>
                      <a:r>
                        <a:rPr lang="cs-CZ" sz="1400" baseline="30000">
                          <a:effectLst/>
                          <a:latin typeface="+mn-lt"/>
                        </a:rPr>
                        <a:t>4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8,1 x 10</a:t>
                      </a:r>
                      <a:r>
                        <a:rPr lang="cs-CZ" sz="1400" baseline="30000">
                          <a:effectLst/>
                          <a:latin typeface="+mn-lt"/>
                        </a:rPr>
                        <a:t>3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95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4,6 x 10</a:t>
                      </a:r>
                      <a:r>
                        <a:rPr lang="cs-CZ" sz="1400" baseline="30000">
                          <a:effectLst/>
                          <a:latin typeface="+mn-lt"/>
                        </a:rPr>
                        <a:t>4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1212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174432369"/>
                  </a:ext>
                </a:extLst>
              </a:tr>
              <a:tr h="267554"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průměr 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 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9,3 x 10</a:t>
                      </a:r>
                      <a:r>
                        <a:rPr lang="cs-CZ" sz="1400" baseline="30000">
                          <a:effectLst/>
                          <a:latin typeface="+mn-lt"/>
                        </a:rPr>
                        <a:t>4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  <a:latin typeface="+mn-lt"/>
                        </a:rPr>
                        <a:t>1,5 x 10</a:t>
                      </a:r>
                      <a:r>
                        <a:rPr lang="cs-CZ" sz="1400" baseline="30000" dirty="0">
                          <a:effectLst/>
                          <a:latin typeface="+mn-lt"/>
                        </a:rPr>
                        <a:t>4</a:t>
                      </a:r>
                      <a:endParaRPr lang="cs-CZ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  <a:latin typeface="+mn-lt"/>
                        </a:rPr>
                        <a:t>99</a:t>
                      </a:r>
                      <a:endParaRPr lang="cs-CZ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2,9 x 10</a:t>
                      </a:r>
                      <a:r>
                        <a:rPr lang="cs-CZ" sz="1400" baseline="30000">
                          <a:effectLst/>
                          <a:latin typeface="+mn-lt"/>
                        </a:rPr>
                        <a:t>4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  <a:latin typeface="+mn-lt"/>
                        </a:rPr>
                        <a:t>128,67</a:t>
                      </a:r>
                      <a:endParaRPr lang="cs-CZ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633229789"/>
                  </a:ext>
                </a:extLst>
              </a:tr>
              <a:tr h="267554"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B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počátek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8,2 x 10</a:t>
                      </a:r>
                      <a:r>
                        <a:rPr lang="cs-CZ" sz="1400" baseline="30000">
                          <a:effectLst/>
                          <a:latin typeface="+mn-lt"/>
                        </a:rPr>
                        <a:t>6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50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1,1 x 10</a:t>
                      </a:r>
                      <a:r>
                        <a:rPr lang="cs-CZ" sz="1400" baseline="30000">
                          <a:effectLst/>
                          <a:latin typeface="+mn-lt"/>
                        </a:rPr>
                        <a:t>4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  <a:latin typeface="+mn-lt"/>
                        </a:rPr>
                        <a:t>1,2 x 10</a:t>
                      </a:r>
                      <a:r>
                        <a:rPr lang="cs-CZ" sz="1400" baseline="30000" dirty="0">
                          <a:effectLst/>
                          <a:latin typeface="+mn-lt"/>
                        </a:rPr>
                        <a:t>5</a:t>
                      </a:r>
                      <a:endParaRPr lang="cs-CZ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715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387240367"/>
                  </a:ext>
                </a:extLst>
              </a:tr>
              <a:tr h="267554">
                <a:tc>
                  <a:txBody>
                    <a:bodyPr/>
                    <a:lstStyle/>
                    <a:p>
                      <a:endParaRPr lang="cs-CZ" sz="1400">
                        <a:effectLst/>
                        <a:latin typeface="+mn-lt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střed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8,5 x 10</a:t>
                      </a:r>
                      <a:r>
                        <a:rPr lang="cs-CZ" sz="1400" baseline="30000">
                          <a:effectLst/>
                          <a:latin typeface="+mn-lt"/>
                        </a:rPr>
                        <a:t>6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7,1 x 10</a:t>
                      </a:r>
                      <a:r>
                        <a:rPr lang="cs-CZ" sz="1400" baseline="30000">
                          <a:effectLst/>
                          <a:latin typeface="+mn-lt"/>
                        </a:rPr>
                        <a:t>2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1,1 x 10</a:t>
                      </a:r>
                      <a:r>
                        <a:rPr lang="cs-CZ" sz="1400" baseline="30000">
                          <a:effectLst/>
                          <a:latin typeface="+mn-lt"/>
                        </a:rPr>
                        <a:t>4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  <a:latin typeface="+mn-lt"/>
                        </a:rPr>
                        <a:t>3,8 x 10</a:t>
                      </a:r>
                      <a:r>
                        <a:rPr lang="cs-CZ" sz="1400" baseline="30000" dirty="0">
                          <a:effectLst/>
                          <a:latin typeface="+mn-lt"/>
                        </a:rPr>
                        <a:t>4</a:t>
                      </a:r>
                      <a:endParaRPr lang="cs-CZ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1214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774035275"/>
                  </a:ext>
                </a:extLst>
              </a:tr>
              <a:tr h="267554">
                <a:tc>
                  <a:txBody>
                    <a:bodyPr/>
                    <a:lstStyle/>
                    <a:p>
                      <a:endParaRPr lang="cs-CZ" sz="1400">
                        <a:effectLst/>
                        <a:latin typeface="+mn-lt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konec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2,1 x 10</a:t>
                      </a:r>
                      <a:r>
                        <a:rPr lang="cs-CZ" sz="1400" baseline="30000">
                          <a:effectLst/>
                          <a:latin typeface="+mn-lt"/>
                        </a:rPr>
                        <a:t>5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1,8 x 10</a:t>
                      </a:r>
                      <a:r>
                        <a:rPr lang="cs-CZ" sz="1400" baseline="30000">
                          <a:effectLst/>
                          <a:latin typeface="+mn-lt"/>
                        </a:rPr>
                        <a:t>2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35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  <a:latin typeface="+mn-lt"/>
                        </a:rPr>
                        <a:t>1,6 x 10</a:t>
                      </a:r>
                      <a:r>
                        <a:rPr lang="cs-CZ" sz="1400" baseline="30000" dirty="0">
                          <a:effectLst/>
                          <a:latin typeface="+mn-lt"/>
                        </a:rPr>
                        <a:t>4</a:t>
                      </a:r>
                      <a:endParaRPr lang="cs-CZ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  <a:latin typeface="+mn-lt"/>
                        </a:rPr>
                        <a:t>1033</a:t>
                      </a:r>
                      <a:endParaRPr lang="cs-CZ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42766718"/>
                  </a:ext>
                </a:extLst>
              </a:tr>
              <a:tr h="279187"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průměr 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 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5,6 x 10</a:t>
                      </a:r>
                      <a:r>
                        <a:rPr lang="cs-CZ" sz="1400" baseline="30000">
                          <a:effectLst/>
                          <a:latin typeface="+mn-lt"/>
                        </a:rPr>
                        <a:t>6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3,1 x 10</a:t>
                      </a:r>
                      <a:r>
                        <a:rPr lang="cs-CZ" sz="1400" baseline="30000">
                          <a:effectLst/>
                          <a:latin typeface="+mn-lt"/>
                        </a:rPr>
                        <a:t>4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7,3 x 10</a:t>
                      </a:r>
                      <a:r>
                        <a:rPr lang="cs-CZ" sz="1400" baseline="30000">
                          <a:effectLst/>
                          <a:latin typeface="+mn-lt"/>
                        </a:rPr>
                        <a:t>3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  <a:latin typeface="+mn-lt"/>
                        </a:rPr>
                        <a:t>5,8 x 10</a:t>
                      </a:r>
                      <a:r>
                        <a:rPr lang="cs-CZ" sz="1400" baseline="30000">
                          <a:effectLst/>
                          <a:latin typeface="+mn-lt"/>
                        </a:rPr>
                        <a:t>4</a:t>
                      </a:r>
                      <a:endParaRPr lang="cs-CZ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  <a:latin typeface="+mn-lt"/>
                        </a:rPr>
                        <a:t>987,33</a:t>
                      </a:r>
                      <a:endParaRPr lang="cs-CZ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60574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468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ulka 1">
            <a:extLst>
              <a:ext uri="{FF2B5EF4-FFF2-40B4-BE49-F238E27FC236}">
                <a16:creationId xmlns:a16="http://schemas.microsoft.com/office/drawing/2014/main" id="{1A7406F8-731F-ACB7-39E4-94DAF14AB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607239"/>
              </p:ext>
            </p:extLst>
          </p:nvPr>
        </p:nvGraphicFramePr>
        <p:xfrm>
          <a:off x="461913" y="1168924"/>
          <a:ext cx="7520429" cy="33789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0739">
                  <a:extLst>
                    <a:ext uri="{9D8B030D-6E8A-4147-A177-3AD203B41FA5}">
                      <a16:colId xmlns:a16="http://schemas.microsoft.com/office/drawing/2014/main" val="3711132275"/>
                    </a:ext>
                  </a:extLst>
                </a:gridCol>
                <a:gridCol w="807563">
                  <a:extLst>
                    <a:ext uri="{9D8B030D-6E8A-4147-A177-3AD203B41FA5}">
                      <a16:colId xmlns:a16="http://schemas.microsoft.com/office/drawing/2014/main" val="3925762425"/>
                    </a:ext>
                  </a:extLst>
                </a:gridCol>
                <a:gridCol w="1127223">
                  <a:extLst>
                    <a:ext uri="{9D8B030D-6E8A-4147-A177-3AD203B41FA5}">
                      <a16:colId xmlns:a16="http://schemas.microsoft.com/office/drawing/2014/main" val="2266038071"/>
                    </a:ext>
                  </a:extLst>
                </a:gridCol>
                <a:gridCol w="1127223">
                  <a:extLst>
                    <a:ext uri="{9D8B030D-6E8A-4147-A177-3AD203B41FA5}">
                      <a16:colId xmlns:a16="http://schemas.microsoft.com/office/drawing/2014/main" val="1206938766"/>
                    </a:ext>
                  </a:extLst>
                </a:gridCol>
                <a:gridCol w="1194520">
                  <a:extLst>
                    <a:ext uri="{9D8B030D-6E8A-4147-A177-3AD203B41FA5}">
                      <a16:colId xmlns:a16="http://schemas.microsoft.com/office/drawing/2014/main" val="996733017"/>
                    </a:ext>
                  </a:extLst>
                </a:gridCol>
                <a:gridCol w="992629">
                  <a:extLst>
                    <a:ext uri="{9D8B030D-6E8A-4147-A177-3AD203B41FA5}">
                      <a16:colId xmlns:a16="http://schemas.microsoft.com/office/drawing/2014/main" val="2115484034"/>
                    </a:ext>
                  </a:extLst>
                </a:gridCol>
                <a:gridCol w="1480532">
                  <a:extLst>
                    <a:ext uri="{9D8B030D-6E8A-4147-A177-3AD203B41FA5}">
                      <a16:colId xmlns:a16="http://schemas.microsoft.com/office/drawing/2014/main" val="2400822480"/>
                    </a:ext>
                  </a:extLst>
                </a:gridCol>
              </a:tblGrid>
              <a:tr h="510436">
                <a:tc>
                  <a:txBody>
                    <a:bodyPr/>
                    <a:lstStyle/>
                    <a:p>
                      <a:pPr algn="ctr"/>
                      <a:r>
                        <a:rPr lang="cs-CZ" sz="1600" dirty="0">
                          <a:effectLst/>
                          <a:latin typeface="+mn-lt"/>
                        </a:rPr>
                        <a:t>Farma</a:t>
                      </a:r>
                      <a:endParaRPr lang="cs-CZ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Období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Tuk (g/100g)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Bílkoviny (g/100g)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Laktosa (g/100g)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Sušina (%)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Vodivost (mS/cm)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596074204"/>
                  </a:ext>
                </a:extLst>
              </a:tr>
              <a:tr h="510436">
                <a:tc>
                  <a:txBody>
                    <a:bodyPr/>
                    <a:lstStyle/>
                    <a:p>
                      <a:pPr algn="ctr"/>
                      <a:r>
                        <a:rPr lang="cs-CZ" sz="1600" dirty="0">
                          <a:effectLst/>
                          <a:latin typeface="+mn-lt"/>
                        </a:rPr>
                        <a:t>A</a:t>
                      </a:r>
                      <a:endParaRPr lang="cs-CZ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>
                          <a:effectLst/>
                          <a:latin typeface="+mn-lt"/>
                        </a:rPr>
                        <a:t>počátek</a:t>
                      </a:r>
                      <a:endParaRPr lang="cs-CZ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>
                          <a:effectLst/>
                          <a:latin typeface="+mn-lt"/>
                        </a:rPr>
                        <a:t>3,13</a:t>
                      </a:r>
                      <a:endParaRPr lang="cs-CZ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>
                          <a:effectLst/>
                          <a:latin typeface="+mn-lt"/>
                        </a:rPr>
                        <a:t>2,40</a:t>
                      </a:r>
                      <a:endParaRPr lang="cs-CZ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4,66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10,9764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5,88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770374853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endParaRPr lang="cs-CZ" sz="1600">
                        <a:effectLst/>
                        <a:latin typeface="+mn-lt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střed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>
                          <a:effectLst/>
                          <a:latin typeface="+mn-lt"/>
                        </a:rPr>
                        <a:t>2,55</a:t>
                      </a:r>
                      <a:endParaRPr lang="cs-CZ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>
                          <a:effectLst/>
                          <a:latin typeface="+mn-lt"/>
                        </a:rPr>
                        <a:t>2,53</a:t>
                      </a:r>
                      <a:endParaRPr lang="cs-CZ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>
                          <a:effectLst/>
                          <a:latin typeface="+mn-lt"/>
                        </a:rPr>
                        <a:t>4,33</a:t>
                      </a:r>
                      <a:endParaRPr lang="cs-CZ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10,2481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4,00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009592727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endParaRPr lang="cs-CZ" sz="1600">
                        <a:effectLst/>
                        <a:latin typeface="+mn-lt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konec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3,23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>
                          <a:effectLst/>
                          <a:latin typeface="+mn-lt"/>
                        </a:rPr>
                        <a:t>2,86</a:t>
                      </a:r>
                      <a:endParaRPr lang="cs-CZ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>
                          <a:effectLst/>
                          <a:latin typeface="+mn-lt"/>
                        </a:rPr>
                        <a:t>4,70</a:t>
                      </a:r>
                      <a:endParaRPr lang="cs-CZ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>
                          <a:effectLst/>
                          <a:latin typeface="+mn-lt"/>
                        </a:rPr>
                        <a:t>11,2739</a:t>
                      </a:r>
                      <a:endParaRPr lang="cs-CZ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3,81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217710944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průměr 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endParaRPr lang="cs-CZ" sz="1600">
                        <a:effectLst/>
                        <a:latin typeface="+mn-lt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2,97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2,60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>
                          <a:effectLst/>
                          <a:latin typeface="+mn-lt"/>
                        </a:rPr>
                        <a:t>4,56</a:t>
                      </a:r>
                      <a:endParaRPr lang="cs-CZ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>
                          <a:effectLst/>
                          <a:latin typeface="+mn-lt"/>
                        </a:rPr>
                        <a:t>10,8328</a:t>
                      </a:r>
                      <a:endParaRPr lang="cs-CZ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4,56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629715458"/>
                  </a:ext>
                </a:extLst>
              </a:tr>
              <a:tr h="510436"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B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počátek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3,61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2,61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>
                          <a:effectLst/>
                          <a:latin typeface="+mn-lt"/>
                        </a:rPr>
                        <a:t>4,85</a:t>
                      </a:r>
                      <a:endParaRPr lang="cs-CZ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>
                          <a:effectLst/>
                          <a:latin typeface="+mn-lt"/>
                        </a:rPr>
                        <a:t>11,5750</a:t>
                      </a:r>
                      <a:endParaRPr lang="cs-CZ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>
                          <a:effectLst/>
                          <a:latin typeface="+mn-lt"/>
                        </a:rPr>
                        <a:t>5,16</a:t>
                      </a:r>
                      <a:endParaRPr lang="cs-CZ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00049031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endParaRPr lang="cs-CZ" sz="1600">
                        <a:effectLst/>
                        <a:latin typeface="+mn-lt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střed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2,65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2,64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4,46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>
                          <a:effectLst/>
                          <a:latin typeface="+mn-lt"/>
                        </a:rPr>
                        <a:t>10,5455</a:t>
                      </a:r>
                      <a:endParaRPr lang="cs-CZ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>
                          <a:effectLst/>
                          <a:latin typeface="+mn-lt"/>
                        </a:rPr>
                        <a:t>4,39</a:t>
                      </a:r>
                      <a:endParaRPr lang="cs-CZ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953306198"/>
                  </a:ext>
                </a:extLst>
              </a:tr>
              <a:tr h="305730">
                <a:tc>
                  <a:txBody>
                    <a:bodyPr/>
                    <a:lstStyle/>
                    <a:p>
                      <a:endParaRPr lang="cs-CZ" sz="1600">
                        <a:effectLst/>
                        <a:latin typeface="+mn-lt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konec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3,78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3,22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4,47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12,7456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>
                          <a:effectLst/>
                          <a:latin typeface="+mn-lt"/>
                        </a:rPr>
                        <a:t>3,02</a:t>
                      </a:r>
                      <a:endParaRPr lang="cs-CZ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280996297"/>
                  </a:ext>
                </a:extLst>
              </a:tr>
              <a:tr h="319022"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průměr 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 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3,35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2,82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4,59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>
                          <a:effectLst/>
                          <a:latin typeface="+mn-lt"/>
                        </a:rPr>
                        <a:t>11,6220</a:t>
                      </a:r>
                      <a:endParaRPr lang="cs-CZ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>
                          <a:effectLst/>
                          <a:latin typeface="+mn-lt"/>
                        </a:rPr>
                        <a:t>4,19</a:t>
                      </a:r>
                      <a:endParaRPr lang="cs-CZ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909219895"/>
                  </a:ext>
                </a:extLst>
              </a:tr>
            </a:tbl>
          </a:graphicData>
        </a:graphic>
      </p:graphicFrame>
      <p:sp>
        <p:nvSpPr>
          <p:cNvPr id="4" name="TextovéPole 3">
            <a:extLst>
              <a:ext uri="{FF2B5EF4-FFF2-40B4-BE49-F238E27FC236}">
                <a16:creationId xmlns:a16="http://schemas.microsoft.com/office/drawing/2014/main" id="{76CDB428-01E2-1BA8-EBDA-FF9DA1D67EF0}"/>
              </a:ext>
            </a:extLst>
          </p:cNvPr>
          <p:cNvSpPr txBox="1"/>
          <p:nvPr/>
        </p:nvSpPr>
        <p:spPr>
          <a:xfrm>
            <a:off x="294588" y="522593"/>
            <a:ext cx="10753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</a:pPr>
            <a:r>
              <a:rPr lang="cs-CZ" sz="2000" dirty="0">
                <a:effectLst/>
                <a:ea typeface="Times New Roman" panose="02020603050405020304" pitchFamily="18" charset="0"/>
              </a:rPr>
              <a:t>Obsah tuku, bílkovin, </a:t>
            </a:r>
            <a:r>
              <a:rPr lang="cs-CZ" sz="2000" dirty="0" err="1">
                <a:effectLst/>
                <a:ea typeface="Times New Roman" panose="02020603050405020304" pitchFamily="18" charset="0"/>
              </a:rPr>
              <a:t>laktosy</a:t>
            </a:r>
            <a:r>
              <a:rPr lang="cs-CZ" sz="2000" dirty="0">
                <a:effectLst/>
                <a:ea typeface="Times New Roman" panose="02020603050405020304" pitchFamily="18" charset="0"/>
              </a:rPr>
              <a:t>, sušiny a vodivost ve vzorcích syrového kozího mléka z farem A </a:t>
            </a:r>
            <a:r>
              <a:rPr lang="cs-CZ" sz="2000" dirty="0" err="1">
                <a:effectLst/>
                <a:ea typeface="Times New Roman" panose="02020603050405020304" pitchFamily="18" charset="0"/>
              </a:rPr>
              <a:t>a</a:t>
            </a:r>
            <a:r>
              <a:rPr lang="cs-CZ" sz="2000" dirty="0">
                <a:effectLst/>
                <a:ea typeface="Times New Roman" panose="02020603050405020304" pitchFamily="18" charset="0"/>
              </a:rPr>
              <a:t> B </a:t>
            </a:r>
          </a:p>
        </p:txBody>
      </p:sp>
    </p:spTree>
    <p:extLst>
      <p:ext uri="{BB962C8B-B14F-4D97-AF65-F5344CB8AC3E}">
        <p14:creationId xmlns:p14="http://schemas.microsoft.com/office/powerpoint/2010/main" val="155955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2C4E40CF-A9BB-228C-5821-FC6CB196F0E3}"/>
              </a:ext>
            </a:extLst>
          </p:cNvPr>
          <p:cNvSpPr txBox="1"/>
          <p:nvPr/>
        </p:nvSpPr>
        <p:spPr>
          <a:xfrm>
            <a:off x="480767" y="273800"/>
            <a:ext cx="7013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b="1" dirty="0"/>
              <a:t>Buvolí mléko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2F76AE93-9117-C4FC-C0E8-8C0EBD52E2F0}"/>
              </a:ext>
            </a:extLst>
          </p:cNvPr>
          <p:cNvSpPr txBox="1"/>
          <p:nvPr/>
        </p:nvSpPr>
        <p:spPr>
          <a:xfrm>
            <a:off x="480767" y="1225485"/>
            <a:ext cx="106522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Celosvětově druhé nejvýznamnější</a:t>
            </a:r>
          </a:p>
          <a:p>
            <a:r>
              <a:rPr lang="cs-CZ" sz="2000" dirty="0"/>
              <a:t>Hlavní složky ve vyšších koncentracích</a:t>
            </a:r>
          </a:p>
          <a:p>
            <a:r>
              <a:rPr lang="cs-CZ" sz="2000" dirty="0"/>
              <a:t>Odlišný podíl mastných kyselin</a:t>
            </a:r>
          </a:p>
          <a:p>
            <a:pPr algn="l"/>
            <a:r>
              <a:rPr lang="cs-CZ" sz="2000" b="0" i="0" u="none" strike="noStrike" baseline="0" dirty="0"/>
              <a:t>Zastoupení jednotlivých frakcí kaseinu je v množství: 40 % </a:t>
            </a:r>
            <a:r>
              <a:rPr lang="el-GR" sz="2000" b="0" i="0" u="none" strike="noStrike" baseline="0" dirty="0"/>
              <a:t>α</a:t>
            </a:r>
            <a:r>
              <a:rPr lang="cs-CZ" sz="2000" b="0" i="0" u="none" strike="noStrike" baseline="0" dirty="0"/>
              <a:t>s1-kaseinu,  </a:t>
            </a:r>
          </a:p>
          <a:p>
            <a:pPr algn="l"/>
            <a:r>
              <a:rPr lang="cs-CZ" sz="2000" b="0" i="0" u="none" strike="noStrike" baseline="0" dirty="0"/>
              <a:t>                                                                                                                6-9 % </a:t>
            </a:r>
            <a:r>
              <a:rPr lang="el-GR" sz="2000" b="0" i="0" u="none" strike="noStrike" baseline="0" dirty="0"/>
              <a:t>α</a:t>
            </a:r>
            <a:r>
              <a:rPr lang="cs-CZ" sz="2000" b="0" i="0" u="none" strike="noStrike" baseline="0" dirty="0"/>
              <a:t>s2-kaseinu, </a:t>
            </a:r>
          </a:p>
          <a:p>
            <a:pPr algn="l"/>
            <a:r>
              <a:rPr lang="cs-CZ" sz="2000" b="0" i="0" u="none" strike="noStrike" baseline="0" dirty="0"/>
              <a:t>                                                                                                                </a:t>
            </a:r>
            <a:r>
              <a:rPr lang="el-GR" sz="2000" b="0" i="0" u="none" strike="noStrike" baseline="0" dirty="0"/>
              <a:t>35 % β-</a:t>
            </a:r>
            <a:r>
              <a:rPr lang="cs-CZ" sz="2000" b="0" i="0" u="none" strike="noStrike" baseline="0" dirty="0"/>
              <a:t>kaseinu </a:t>
            </a:r>
          </a:p>
          <a:p>
            <a:pPr algn="l"/>
            <a:r>
              <a:rPr lang="cs-CZ" sz="2000" b="0" i="0" u="none" strike="noStrike" baseline="0" dirty="0"/>
              <a:t>                                                                                                                12 % </a:t>
            </a:r>
            <a:r>
              <a:rPr lang="el-GR" sz="2000" b="0" i="0" u="none" strike="noStrike" baseline="0" dirty="0"/>
              <a:t>κ-</a:t>
            </a:r>
            <a:r>
              <a:rPr lang="cs-CZ" sz="2000" b="0" i="0" u="none" strike="noStrike" baseline="0" dirty="0"/>
              <a:t>kaseinu.</a:t>
            </a:r>
          </a:p>
          <a:p>
            <a:pPr algn="l"/>
            <a:r>
              <a:rPr lang="cs-CZ" sz="2000" dirty="0"/>
              <a:t>Pigmenty biliverdin a bilirubin způsobují žlutozelené zabarvení tuku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77B3781-2DE6-A267-0858-153DDE391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5" t="39236" r="62964" b="46090"/>
          <a:stretch/>
        </p:blipFill>
        <p:spPr>
          <a:xfrm>
            <a:off x="391211" y="4080984"/>
            <a:ext cx="8003357" cy="1701062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5E3F4318-A16B-2367-CF9B-83B8085E4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345" y="38132"/>
            <a:ext cx="3457663" cy="2306234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EE1703B-5F84-2988-A8AC-5565430940E5}"/>
              </a:ext>
            </a:extLst>
          </p:cNvPr>
          <p:cNvSpPr txBox="1"/>
          <p:nvPr/>
        </p:nvSpPr>
        <p:spPr>
          <a:xfrm>
            <a:off x="9347979" y="2368440"/>
            <a:ext cx="26661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900" dirty="0">
                <a:hlinkClick r:id="rId4"/>
              </a:rPr>
              <a:t>www.wikipedia</a:t>
            </a:r>
            <a:r>
              <a:rPr lang="cs-CZ" sz="900" dirty="0"/>
              <a:t> -</a:t>
            </a:r>
            <a:r>
              <a:rPr lang="cs-CZ" sz="900" b="1" dirty="0" err="1"/>
              <a:t>Wasserbüffel</a:t>
            </a:r>
            <a:r>
              <a:rPr lang="cs-CZ" sz="900" b="1" dirty="0"/>
              <a:t> (25787818312).jpg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28053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5E91001A-FDD2-9211-FA19-4DFF3BA74C74}"/>
              </a:ext>
            </a:extLst>
          </p:cNvPr>
          <p:cNvSpPr txBox="1"/>
          <p:nvPr/>
        </p:nvSpPr>
        <p:spPr>
          <a:xfrm>
            <a:off x="4033421" y="6009567"/>
            <a:ext cx="3846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200" b="1" dirty="0"/>
              <a:t>Plemena skotu       </a:t>
            </a: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09CD13AE-1F73-84B9-564D-975102262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4" y="529859"/>
            <a:ext cx="2811144" cy="2102736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AA6D80A-CF76-D2F8-3904-F95D654B108D}"/>
              </a:ext>
            </a:extLst>
          </p:cNvPr>
          <p:cNvSpPr txBox="1"/>
          <p:nvPr/>
        </p:nvSpPr>
        <p:spPr>
          <a:xfrm>
            <a:off x="0" y="2632595"/>
            <a:ext cx="1032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Ayrshire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25C2FC5B-EA13-1AFD-9ABB-471CBCCAA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08" y="556330"/>
            <a:ext cx="2874100" cy="2155575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D572BB54-E682-F6A8-D060-541CC59B5352}"/>
              </a:ext>
            </a:extLst>
          </p:cNvPr>
          <p:cNvSpPr txBox="1"/>
          <p:nvPr/>
        </p:nvSpPr>
        <p:spPr>
          <a:xfrm>
            <a:off x="9229682" y="2733967"/>
            <a:ext cx="2409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Český strakatý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1F195E61-A1EA-7785-9E5D-7A351DC9B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976" y="4220965"/>
            <a:ext cx="3269289" cy="2155575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A25F1E9A-1A5E-064F-EB00-8A12D3E2991E}"/>
              </a:ext>
            </a:extLst>
          </p:cNvPr>
          <p:cNvSpPr txBox="1"/>
          <p:nvPr/>
        </p:nvSpPr>
        <p:spPr>
          <a:xfrm>
            <a:off x="9109940" y="6435276"/>
            <a:ext cx="1860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Montbeliard</a:t>
            </a:r>
            <a:endParaRPr lang="cs-CZ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0FA26FE-6F54-7E01-A604-ED31C6CF7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4" y="3095625"/>
            <a:ext cx="2811144" cy="2108358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52B349EF-AF0D-7B54-4B3B-56AC85B7137F}"/>
              </a:ext>
            </a:extLst>
          </p:cNvPr>
          <p:cNvSpPr txBox="1"/>
          <p:nvPr/>
        </p:nvSpPr>
        <p:spPr>
          <a:xfrm>
            <a:off x="0" y="5198735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Holštýnský</a:t>
            </a:r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52868309-6A95-E333-AC50-3ECF2174F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540" y="556045"/>
            <a:ext cx="2803648" cy="2102736"/>
          </a:xfrm>
          <a:prstGeom prst="rect">
            <a:avLst/>
          </a:prstGeom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62073D84-3EE6-641B-26E7-07285ADA8CFC}"/>
              </a:ext>
            </a:extLst>
          </p:cNvPr>
          <p:cNvSpPr txBox="1"/>
          <p:nvPr/>
        </p:nvSpPr>
        <p:spPr>
          <a:xfrm>
            <a:off x="3206845" y="2634738"/>
            <a:ext cx="1573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Jersey</a:t>
            </a:r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06FCE4C2-3510-B609-87A3-A8322C4696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3070" y="3095625"/>
            <a:ext cx="3093873" cy="2088364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B59F3E56-6B18-22BE-287B-77396927037D}"/>
              </a:ext>
            </a:extLst>
          </p:cNvPr>
          <p:cNvSpPr txBox="1"/>
          <p:nvPr/>
        </p:nvSpPr>
        <p:spPr>
          <a:xfrm>
            <a:off x="3269957" y="5183989"/>
            <a:ext cx="2035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Normandský skot</a:t>
            </a:r>
          </a:p>
        </p:txBody>
      </p:sp>
      <p:pic>
        <p:nvPicPr>
          <p:cNvPr id="21" name="Obrázek 20">
            <a:extLst>
              <a:ext uri="{FF2B5EF4-FFF2-40B4-BE49-F238E27FC236}">
                <a16:creationId xmlns:a16="http://schemas.microsoft.com/office/drawing/2014/main" id="{52B6A5B9-6265-F7B3-950C-F2B5C02F51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8098" y="556045"/>
            <a:ext cx="2874100" cy="2155575"/>
          </a:xfrm>
          <a:prstGeom prst="rect">
            <a:avLst/>
          </a:prstGeom>
        </p:spPr>
      </p:pic>
      <p:sp>
        <p:nvSpPr>
          <p:cNvPr id="23" name="TextovéPole 22">
            <a:extLst>
              <a:ext uri="{FF2B5EF4-FFF2-40B4-BE49-F238E27FC236}">
                <a16:creationId xmlns:a16="http://schemas.microsoft.com/office/drawing/2014/main" id="{8EFC0F58-085B-2C25-764C-40F07C9B9BBB}"/>
              </a:ext>
            </a:extLst>
          </p:cNvPr>
          <p:cNvSpPr txBox="1"/>
          <p:nvPr/>
        </p:nvSpPr>
        <p:spPr>
          <a:xfrm>
            <a:off x="5960395" y="2703431"/>
            <a:ext cx="3269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Braunvieh</a:t>
            </a:r>
            <a:r>
              <a:rPr lang="cs-CZ" dirty="0"/>
              <a:t> – hnědý horský skot </a:t>
            </a:r>
          </a:p>
        </p:txBody>
      </p:sp>
    </p:spTree>
    <p:extLst>
      <p:ext uri="{BB962C8B-B14F-4D97-AF65-F5344CB8AC3E}">
        <p14:creationId xmlns:p14="http://schemas.microsoft.com/office/powerpoint/2010/main" val="2034680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3D99007D-23E2-41C2-D97B-D2CFCFB28B16}"/>
              </a:ext>
            </a:extLst>
          </p:cNvPr>
          <p:cNvSpPr txBox="1"/>
          <p:nvPr/>
        </p:nvSpPr>
        <p:spPr>
          <a:xfrm>
            <a:off x="461913" y="876693"/>
            <a:ext cx="72910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cs-CZ" sz="2800" b="1" i="0" u="none" strike="noStrike" baseline="0" dirty="0"/>
              <a:t>Sobí mléko</a:t>
            </a:r>
          </a:p>
          <a:p>
            <a:pPr algn="l"/>
            <a:endParaRPr lang="cs-CZ" dirty="0"/>
          </a:p>
          <a:p>
            <a:pPr algn="just"/>
            <a:r>
              <a:rPr lang="cs-CZ" sz="2000" b="0" i="0" u="none" strike="noStrike" baseline="0" dirty="0"/>
              <a:t>Sobí mléko v době vrcholu laktace a ve středu laktace je relativně bohaté na tuk (11-15 %) a bílkoviny (7-10 %), ale chudé na laktózu (3,5 %). S pokračující laktací vzrůstá obsah sušiny. V pozdní laktaci obsahuje sobí mléko více (20 %) tuku a 12-13 % bílkovin.</a:t>
            </a:r>
            <a:endParaRPr lang="cs-CZ" sz="2000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155376C-2A4E-9DE3-BF07-384C3E146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23" t="28892" r="62809" b="52585"/>
          <a:stretch/>
        </p:blipFill>
        <p:spPr>
          <a:xfrm>
            <a:off x="673301" y="3308808"/>
            <a:ext cx="9517074" cy="2544495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ACA462AD-1CF1-6D17-1489-AE19256BF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234" y="0"/>
            <a:ext cx="4020766" cy="2672134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87927E7-C8DE-306F-F626-34FFCA33507F}"/>
              </a:ext>
            </a:extLst>
          </p:cNvPr>
          <p:cNvSpPr txBox="1"/>
          <p:nvPr/>
        </p:nvSpPr>
        <p:spPr>
          <a:xfrm>
            <a:off x="8882381" y="2644223"/>
            <a:ext cx="30519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900" dirty="0">
                <a:hlinkClick r:id="rId4"/>
              </a:rPr>
              <a:t>www.wikipedia</a:t>
            </a:r>
            <a:r>
              <a:rPr lang="cs-CZ" sz="900" dirty="0"/>
              <a:t> - File:20070818-0001-strolling reindeer.jpg</a:t>
            </a:r>
          </a:p>
        </p:txBody>
      </p:sp>
    </p:spTree>
    <p:extLst>
      <p:ext uri="{BB962C8B-B14F-4D97-AF65-F5344CB8AC3E}">
        <p14:creationId xmlns:p14="http://schemas.microsoft.com/office/powerpoint/2010/main" val="222602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DA05EC33-FE14-A360-FE96-FE4B9D6B05D6}"/>
              </a:ext>
            </a:extLst>
          </p:cNvPr>
          <p:cNvSpPr txBox="1"/>
          <p:nvPr/>
        </p:nvSpPr>
        <p:spPr>
          <a:xfrm>
            <a:off x="91126" y="364271"/>
            <a:ext cx="700324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cs-CZ" sz="2800" b="1" i="0" u="none" strike="noStrike" baseline="0" dirty="0"/>
              <a:t>Velbloudí mléko  </a:t>
            </a:r>
            <a:endParaRPr lang="cs-CZ" sz="2800" b="1" dirty="0"/>
          </a:p>
          <a:p>
            <a:pPr algn="just"/>
            <a:endParaRPr lang="cs-CZ" sz="2800" b="1" i="0" u="none" strike="noStrike" baseline="0" dirty="0"/>
          </a:p>
          <a:p>
            <a:pPr algn="just"/>
            <a:r>
              <a:rPr lang="cs-CZ" sz="2000" b="0" i="0" u="none" strike="noStrike" baseline="0" dirty="0"/>
              <a:t>Velbloudí mléko se liší od kravského mléka senzorickými vlastnostmi. </a:t>
            </a:r>
          </a:p>
          <a:p>
            <a:pPr algn="just"/>
            <a:r>
              <a:rPr lang="cs-CZ" sz="2000" b="0" i="0" u="none" strike="noStrike" baseline="0" dirty="0"/>
              <a:t>Na rozdíl od kravského mléka má bílou barvu, může být zpěněné a jeho chuť může být nasládlá nebo naopak slanější    v závislosti na výživě velblouda.</a:t>
            </a:r>
          </a:p>
          <a:p>
            <a:pPr algn="just"/>
            <a:r>
              <a:rPr lang="cs-CZ" sz="2000" b="0" i="0" u="none" strike="noStrike" baseline="0" dirty="0"/>
              <a:t>Obsah sušiny v mléce je vyšší u velblouda dvouhrbého než                     u dromedára.</a:t>
            </a:r>
          </a:p>
          <a:p>
            <a:pPr algn="just"/>
            <a:r>
              <a:rPr lang="cs-CZ" sz="2000" b="0" i="0" u="none" strike="noStrike" baseline="0" dirty="0"/>
              <a:t>Hodnoty měrné hmotnosti, obsah tuku, proteinů, laktózy                       a popelovin jsou vyšší v mléce velblouda dvouhrbého, než                   u dromedára.</a:t>
            </a: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C57A6114-B759-6440-1DBC-05C2D448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779" y="70798"/>
            <a:ext cx="2872902" cy="1916764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C7CB7BA4-7081-C904-8C9B-5D8DA1A380EE}"/>
              </a:ext>
            </a:extLst>
          </p:cNvPr>
          <p:cNvSpPr txBox="1"/>
          <p:nvPr/>
        </p:nvSpPr>
        <p:spPr>
          <a:xfrm>
            <a:off x="7370681" y="1987562"/>
            <a:ext cx="221323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900" dirty="0"/>
              <a:t>www.wikipedia - File:Bactrain Camel.jpg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5329236-6B3C-12D6-1C00-A154FBF0F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8656" y="0"/>
            <a:ext cx="1973344" cy="2427213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26B259DA-5844-BAFF-D0EB-EBB3F5DF3BA3}"/>
              </a:ext>
            </a:extLst>
          </p:cNvPr>
          <p:cNvSpPr txBox="1"/>
          <p:nvPr/>
        </p:nvSpPr>
        <p:spPr>
          <a:xfrm>
            <a:off x="9087004" y="2432189"/>
            <a:ext cx="3224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900" dirty="0">
                <a:hlinkClick r:id="rId4"/>
              </a:rPr>
              <a:t>www.wikipedia</a:t>
            </a:r>
            <a:r>
              <a:rPr lang="cs-CZ" sz="900" dirty="0"/>
              <a:t> -File:07. </a:t>
            </a:r>
            <a:r>
              <a:rPr lang="cs-CZ" sz="900" dirty="0" err="1"/>
              <a:t>Camel</a:t>
            </a:r>
            <a:r>
              <a:rPr lang="cs-CZ" sz="900" dirty="0"/>
              <a:t> Profile, </a:t>
            </a:r>
            <a:r>
              <a:rPr lang="cs-CZ" sz="900" dirty="0" err="1"/>
              <a:t>near</a:t>
            </a:r>
            <a:r>
              <a:rPr lang="cs-CZ" sz="900" dirty="0"/>
              <a:t> </a:t>
            </a:r>
            <a:r>
              <a:rPr lang="cs-CZ" sz="900" dirty="0" err="1"/>
              <a:t>Silverton</a:t>
            </a:r>
            <a:r>
              <a:rPr lang="cs-CZ" sz="900" dirty="0"/>
              <a:t>, NSW, 07.07.2007.jpg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062290DA-D9F1-5226-4418-D2D7055A19EB}"/>
              </a:ext>
            </a:extLst>
          </p:cNvPr>
          <p:cNvSpPr txBox="1"/>
          <p:nvPr/>
        </p:nvSpPr>
        <p:spPr>
          <a:xfrm>
            <a:off x="91126" y="4639607"/>
            <a:ext cx="116939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cs-CZ" sz="2400" b="1" dirty="0"/>
              <a:t>Kobylí mléko</a:t>
            </a:r>
          </a:p>
          <a:p>
            <a:pPr algn="just"/>
            <a:r>
              <a:rPr lang="cs-CZ" sz="2000" b="0" i="0" u="none" strike="noStrike" baseline="0" dirty="0"/>
              <a:t>Kobylí mléko je používáno především k výrobě fermentovaného mléčného nápoje kumysu a k výrobě sýrů. Předpokládá se, že asi 30 miliónů lidí na světě konzumuje pravidelně kobylí mléko. Složení kobylího mléka je odlišné od mléka kravského, více se podobá mléku mateřskému.</a:t>
            </a:r>
            <a:endParaRPr lang="cs-CZ" sz="2000" b="1" dirty="0"/>
          </a:p>
        </p:txBody>
      </p:sp>
    </p:spTree>
    <p:extLst>
      <p:ext uri="{BB962C8B-B14F-4D97-AF65-F5344CB8AC3E}">
        <p14:creationId xmlns:p14="http://schemas.microsoft.com/office/powerpoint/2010/main" val="748118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E4DAB0F-3422-852C-54EB-DDA5BD711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25" t="33462" r="62964" b="32861"/>
          <a:stretch/>
        </p:blipFill>
        <p:spPr>
          <a:xfrm>
            <a:off x="213390" y="2773232"/>
            <a:ext cx="9335963" cy="3855562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6E346340-2F45-6474-FF53-8F7CAE6E0604}"/>
              </a:ext>
            </a:extLst>
          </p:cNvPr>
          <p:cNvSpPr txBox="1"/>
          <p:nvPr/>
        </p:nvSpPr>
        <p:spPr>
          <a:xfrm>
            <a:off x="970961" y="678730"/>
            <a:ext cx="857839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b="1" dirty="0"/>
              <a:t>Mléko nosorožce dvourohého </a:t>
            </a:r>
          </a:p>
          <a:p>
            <a:r>
              <a:rPr lang="cs-CZ" dirty="0"/>
              <a:t>(Kouřimská et al. 2016)</a:t>
            </a:r>
          </a:p>
          <a:p>
            <a:endParaRPr lang="cs-CZ" dirty="0"/>
          </a:p>
          <a:p>
            <a:r>
              <a:rPr lang="cs-CZ" dirty="0"/>
              <a:t>Albuminové mléko, výrazně odlišné od mléka mateřského</a:t>
            </a: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4AC07663-795A-9D59-EBD4-BA030188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945" y="1"/>
            <a:ext cx="4439055" cy="2496968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DBB38498-B19F-7EBA-F0F8-540033F43605}"/>
              </a:ext>
            </a:extLst>
          </p:cNvPr>
          <p:cNvSpPr txBox="1"/>
          <p:nvPr/>
        </p:nvSpPr>
        <p:spPr>
          <a:xfrm>
            <a:off x="8797539" y="2496969"/>
            <a:ext cx="32404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900" dirty="0">
                <a:hlinkClick r:id="rId4"/>
              </a:rPr>
              <a:t>www.wikipedie</a:t>
            </a:r>
            <a:r>
              <a:rPr lang="cs-CZ" sz="900" dirty="0"/>
              <a:t> - </a:t>
            </a:r>
            <a:r>
              <a:rPr lang="en-US" sz="900" dirty="0"/>
              <a:t>File:Black Rhino at Working with Wildlife.jpg</a:t>
            </a:r>
          </a:p>
        </p:txBody>
      </p:sp>
    </p:spTree>
    <p:extLst>
      <p:ext uri="{BB962C8B-B14F-4D97-AF65-F5344CB8AC3E}">
        <p14:creationId xmlns:p14="http://schemas.microsoft.com/office/powerpoint/2010/main" val="369994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6C334EAB-CB65-F78D-518B-2258B44B8F8B}"/>
              </a:ext>
            </a:extLst>
          </p:cNvPr>
          <p:cNvSpPr txBox="1"/>
          <p:nvPr/>
        </p:nvSpPr>
        <p:spPr>
          <a:xfrm>
            <a:off x="612742" y="311085"/>
            <a:ext cx="10731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Plemena s mléčnou užitkovostí (holštýnské) – vyšší produkce, nižší obsah složek</a:t>
            </a:r>
          </a:p>
          <a:p>
            <a:r>
              <a:rPr lang="cs-CZ" sz="2000" dirty="0"/>
              <a:t>Plemena s kombinovanou užitkovostí (</a:t>
            </a:r>
            <a:r>
              <a:rPr lang="cs-CZ" sz="2000" dirty="0" err="1"/>
              <a:t>čestr</a:t>
            </a:r>
            <a:r>
              <a:rPr lang="cs-CZ" sz="2000" dirty="0"/>
              <a:t>, </a:t>
            </a:r>
            <a:r>
              <a:rPr lang="cs-CZ" sz="2000" dirty="0" err="1"/>
              <a:t>montbeliard</a:t>
            </a:r>
            <a:r>
              <a:rPr lang="cs-CZ" sz="2000" dirty="0"/>
              <a:t>) – nižší produkce, vyšší obsah složek</a:t>
            </a:r>
          </a:p>
          <a:p>
            <a:r>
              <a:rPr lang="cs-CZ" sz="2000" dirty="0"/>
              <a:t>Plemena s masnou užitkovostí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97A3651-1EB2-CDE6-C2FA-C961E4FAE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4" t="20954" r="63273" b="44406"/>
          <a:stretch/>
        </p:blipFill>
        <p:spPr>
          <a:xfrm>
            <a:off x="0" y="2364926"/>
            <a:ext cx="8870623" cy="4404727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DA7D847F-413C-63DD-9800-B2C8B9C12DC7}"/>
              </a:ext>
            </a:extLst>
          </p:cNvPr>
          <p:cNvSpPr txBox="1"/>
          <p:nvPr/>
        </p:nvSpPr>
        <p:spPr>
          <a:xfrm>
            <a:off x="332296" y="1718595"/>
            <a:ext cx="9697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cs-CZ" sz="1800" b="0" i="0" u="none" strike="noStrike" baseline="0" dirty="0">
                <a:latin typeface="Times New Roman" panose="02020603050405020304" pitchFamily="18" charset="0"/>
              </a:rPr>
              <a:t>Pr</a:t>
            </a:r>
            <a:r>
              <a:rPr lang="cs-CZ" sz="1800" b="0" i="0" u="none" strike="noStrike" baseline="0" dirty="0">
                <a:latin typeface="TimesNewRoman"/>
              </a:rPr>
              <a:t>ů</a:t>
            </a:r>
            <a:r>
              <a:rPr lang="cs-CZ" sz="1800" b="0" i="0" u="none" strike="noStrike" baseline="0" dirty="0">
                <a:latin typeface="Times New Roman" panose="02020603050405020304" pitchFamily="18" charset="0"/>
              </a:rPr>
              <a:t>m</a:t>
            </a:r>
            <a:r>
              <a:rPr lang="cs-CZ" sz="1800" b="0" i="0" u="none" strike="noStrike" baseline="0" dirty="0">
                <a:latin typeface="TimesNewRoman"/>
              </a:rPr>
              <a:t>ě</a:t>
            </a:r>
            <a:r>
              <a:rPr lang="cs-CZ" sz="1800" b="0" i="0" u="none" strike="noStrike" baseline="0" dirty="0">
                <a:latin typeface="Times New Roman" panose="02020603050405020304" pitchFamily="18" charset="0"/>
              </a:rPr>
              <a:t>rné hodnoty zjiš</a:t>
            </a:r>
            <a:r>
              <a:rPr lang="cs-CZ" sz="1800" b="0" i="0" u="none" strike="noStrike" baseline="0" dirty="0">
                <a:latin typeface="TimesNewRoman"/>
              </a:rPr>
              <a:t>ť</a:t>
            </a:r>
            <a:r>
              <a:rPr lang="cs-CZ" sz="1800" b="0" i="0" u="none" strike="noStrike" baseline="0" dirty="0">
                <a:latin typeface="Times New Roman" panose="02020603050405020304" pitchFamily="18" charset="0"/>
              </a:rPr>
              <a:t>ovaných parametr</a:t>
            </a:r>
            <a:r>
              <a:rPr lang="cs-CZ" sz="1800" b="0" i="0" u="none" strike="noStrike" baseline="0" dirty="0">
                <a:latin typeface="TimesNewRoman"/>
              </a:rPr>
              <a:t>ů </a:t>
            </a:r>
            <a:r>
              <a:rPr lang="cs-CZ" sz="1800" b="0" i="0" u="none" strike="noStrike" baseline="0" dirty="0">
                <a:latin typeface="Times New Roman" panose="02020603050405020304" pitchFamily="18" charset="0"/>
              </a:rPr>
              <a:t>mléka u plemene Holštýnské (H)</a:t>
            </a:r>
          </a:p>
          <a:p>
            <a:pPr algn="l"/>
            <a:r>
              <a:rPr lang="cs-CZ" sz="1800" b="0" i="0" u="none" strike="noStrike" baseline="0" dirty="0">
                <a:latin typeface="Times New Roman" panose="02020603050405020304" pitchFamily="18" charset="0"/>
              </a:rPr>
              <a:t>a </a:t>
            </a:r>
            <a:r>
              <a:rPr lang="cs-CZ" sz="1800" b="0" i="0" u="none" strike="noStrike" baseline="0" dirty="0" err="1">
                <a:latin typeface="Times New Roman" panose="02020603050405020304" pitchFamily="18" charset="0"/>
              </a:rPr>
              <a:t>Montbeliarde</a:t>
            </a:r>
            <a:r>
              <a:rPr lang="cs-CZ" sz="1800" b="0" i="0" u="none" strike="noStrike" baseline="0" dirty="0">
                <a:latin typeface="Times New Roman" panose="02020603050405020304" pitchFamily="18" charset="0"/>
              </a:rPr>
              <a:t> (M) a statistická pr</a:t>
            </a:r>
            <a:r>
              <a:rPr lang="cs-CZ" sz="1800" b="0" i="0" u="none" strike="noStrike" baseline="0" dirty="0">
                <a:latin typeface="TimesNewRoman"/>
              </a:rPr>
              <a:t>ů</a:t>
            </a:r>
            <a:r>
              <a:rPr lang="cs-CZ" sz="1800" b="0" i="0" u="none" strike="noStrike" baseline="0" dirty="0">
                <a:latin typeface="Times New Roman" panose="02020603050405020304" pitchFamily="18" charset="0"/>
              </a:rPr>
              <a:t>kaznost mezi plemeny u jednotlivých parametr</a:t>
            </a:r>
            <a:r>
              <a:rPr lang="cs-CZ" sz="1800" b="0" i="0" u="none" strike="noStrike" baseline="0" dirty="0">
                <a:latin typeface="TimesNewRoman"/>
              </a:rPr>
              <a:t>ů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93577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95065BC8-A52E-E775-66E5-9D57544AC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4" y="219378"/>
            <a:ext cx="5149370" cy="4171343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C75621F0-6C4B-0B1B-8B7A-F83565D9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499" y="2966937"/>
            <a:ext cx="6681587" cy="376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50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7965BBAC-8826-91F0-A8F8-7EA5C980C700}"/>
              </a:ext>
            </a:extLst>
          </p:cNvPr>
          <p:cNvSpPr txBox="1"/>
          <p:nvPr/>
        </p:nvSpPr>
        <p:spPr>
          <a:xfrm>
            <a:off x="89119" y="0"/>
            <a:ext cx="1185770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b="1" dirty="0"/>
              <a:t>Fyziologické faktory</a:t>
            </a:r>
          </a:p>
          <a:p>
            <a:endParaRPr lang="cs-CZ" dirty="0"/>
          </a:p>
          <a:p>
            <a:r>
              <a:rPr lang="cs-CZ" sz="2000" dirty="0"/>
              <a:t>Normovaná laktace 305 dní</a:t>
            </a:r>
          </a:p>
          <a:p>
            <a:endParaRPr lang="cs-CZ" sz="2000" dirty="0"/>
          </a:p>
          <a:p>
            <a:pPr algn="l"/>
            <a:r>
              <a:rPr lang="cs-CZ" sz="2000" dirty="0"/>
              <a:t>Stádium laktace  </a:t>
            </a:r>
            <a:r>
              <a:rPr lang="cs-CZ" sz="2000" b="0" i="0" u="none" strike="noStrike" baseline="0" dirty="0"/>
              <a:t>a) kolostrální období - 4-7 dní, průměrně 5 dní,</a:t>
            </a:r>
          </a:p>
          <a:p>
            <a:pPr algn="l"/>
            <a:r>
              <a:rPr lang="cs-CZ" sz="2000" b="0" i="0" u="none" strike="noStrike" baseline="0" dirty="0"/>
              <a:t>                                     b) období produkce zralého mléka,</a:t>
            </a:r>
          </a:p>
          <a:p>
            <a:pPr algn="l"/>
            <a:r>
              <a:rPr lang="cs-CZ" sz="2000" b="0" i="0" u="none" strike="noStrike" baseline="0" dirty="0"/>
              <a:t>                                     c) období produkce </a:t>
            </a:r>
            <a:r>
              <a:rPr lang="cs-CZ" sz="2000" b="0" i="0" u="none" strike="noStrike" baseline="0" dirty="0" err="1"/>
              <a:t>starodojného</a:t>
            </a:r>
            <a:r>
              <a:rPr lang="cs-CZ" sz="2000" b="0" i="0" u="none" strike="noStrike" baseline="0" dirty="0"/>
              <a:t> mléka (mléko březích krav 60-90 dní před porodem</a:t>
            </a:r>
          </a:p>
          <a:p>
            <a:pPr algn="l"/>
            <a:r>
              <a:rPr lang="cs-CZ" sz="2000" dirty="0"/>
              <a:t>                                     stání na sucho - 3 týdny před otelením a 2 týdny po otelení (</a:t>
            </a:r>
            <a:r>
              <a:rPr lang="cs-CZ" sz="2000" dirty="0" err="1"/>
              <a:t>prům</a:t>
            </a:r>
            <a:r>
              <a:rPr lang="cs-CZ" sz="2000" dirty="0"/>
              <a:t>. 50 dní)</a:t>
            </a:r>
            <a:endParaRPr lang="cs-CZ" sz="2000" b="0" i="0" u="none" strike="noStrike" baseline="0" dirty="0"/>
          </a:p>
          <a:p>
            <a:pPr algn="l"/>
            <a:endParaRPr lang="cs-CZ" sz="2000" dirty="0"/>
          </a:p>
          <a:p>
            <a:pPr algn="just"/>
            <a:r>
              <a:rPr lang="cs-CZ" sz="2000" b="0" i="0" u="none" strike="noStrike" baseline="0" dirty="0"/>
              <a:t>Mlezivo (kolostrum) je prvním sekretem, který produkuje mléčná žláza krátce před porodem a v prvních 3-5 dnech laktace. Je nezbytné pro výživu, růst a vývoj novorozených mláďat. Od zralého mléka se liší složením, senzorickými a fyzikálně-chemickými vlastnostmi.</a:t>
            </a:r>
            <a:endParaRPr lang="cs-CZ" sz="2000" dirty="0"/>
          </a:p>
          <a:p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C3464384-C4AE-4B35-4A0E-682CA2D99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15"/>
          <a:stretch/>
        </p:blipFill>
        <p:spPr>
          <a:xfrm>
            <a:off x="412954" y="3852085"/>
            <a:ext cx="8487855" cy="30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17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>
            <a:extLst>
              <a:ext uri="{FF2B5EF4-FFF2-40B4-BE49-F238E27FC236}">
                <a16:creationId xmlns:a16="http://schemas.microsoft.com/office/drawing/2014/main" id="{74639EEB-AB50-2EFC-F3F9-BD54F27E99A0}"/>
              </a:ext>
            </a:extLst>
          </p:cNvPr>
          <p:cNvSpPr txBox="1"/>
          <p:nvPr/>
        </p:nvSpPr>
        <p:spPr>
          <a:xfrm>
            <a:off x="239159" y="284236"/>
            <a:ext cx="11641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/>
              <a:t>Zdravotní stav</a:t>
            </a:r>
          </a:p>
          <a:p>
            <a:endParaRPr lang="cs-CZ" dirty="0"/>
          </a:p>
          <a:p>
            <a:r>
              <a:rPr lang="cs-CZ" sz="2400" b="1" dirty="0"/>
              <a:t>Mastitidy</a:t>
            </a:r>
          </a:p>
          <a:p>
            <a:endParaRPr lang="cs-CZ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34E846B5-CDE8-02CA-CBF0-6C1580372F08}"/>
              </a:ext>
            </a:extLst>
          </p:cNvPr>
          <p:cNvSpPr txBox="1"/>
          <p:nvPr/>
        </p:nvSpPr>
        <p:spPr>
          <a:xfrm>
            <a:off x="239159" y="1846045"/>
            <a:ext cx="110010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cs-CZ" sz="2000" b="0" i="0" u="none" strike="noStrike" baseline="0" dirty="0"/>
              <a:t>Zhoršení technologických vlastností a zpracování mléka</a:t>
            </a:r>
          </a:p>
          <a:p>
            <a:pPr algn="l"/>
            <a:endParaRPr lang="cs-CZ" sz="2000" b="0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 b="0" i="0" u="none" strike="noStrike" baseline="0" dirty="0"/>
              <a:t>zhoršení kysací schopnosti mléka, konzistence vytvořené sraženiny je horší,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 b="0" i="0" u="none" strike="noStrike" baseline="0" dirty="0"/>
              <a:t>zhoršuje se tepelná stabilita bílkovin,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 b="0" i="0" u="none" strike="noStrike" baseline="0" dirty="0"/>
              <a:t>prodlužuje se doba srážení syřidlem, konzistence sýřeniny je horší a dochází k horšímu oddělování syrovátky,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 b="0" i="0" u="none" strike="noStrike" baseline="0" dirty="0"/>
              <a:t> snižuje se podíl micelárního kaseinu a zvyšuje se obsah rozpustného kaseinu, který se při sýření nesráží a přechází do syrovátky,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 b="0" i="0" u="none" strike="noStrike" baseline="0" dirty="0"/>
              <a:t> zhoršuje se výtěžnost při výrobě sýrů,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 b="0" i="0" u="none" strike="noStrike" baseline="0" dirty="0"/>
              <a:t> do syrovátky přechází větší podíl tuku,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 b="0" i="0" u="none" strike="noStrike" baseline="0" dirty="0"/>
              <a:t> klesá obsah sušiny v sýrech,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 b="0" i="0" u="none" strike="noStrike" baseline="0" dirty="0"/>
              <a:t> je nepříznivě ovlivněna jakost sýrů.</a:t>
            </a:r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53821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>
            <a:extLst>
              <a:ext uri="{FF2B5EF4-FFF2-40B4-BE49-F238E27FC236}">
                <a16:creationId xmlns:a16="http://schemas.microsoft.com/office/drawing/2014/main" id="{74639EEB-AB50-2EFC-F3F9-BD54F27E99A0}"/>
              </a:ext>
            </a:extLst>
          </p:cNvPr>
          <p:cNvSpPr txBox="1"/>
          <p:nvPr/>
        </p:nvSpPr>
        <p:spPr>
          <a:xfrm>
            <a:off x="239159" y="274508"/>
            <a:ext cx="116413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Zdravotní stav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Mastitidy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Metabolické poruchy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7E89BED0-936B-09B5-1E90-74568E64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59" y="2269270"/>
            <a:ext cx="10641601" cy="4402499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4282575C-1E6D-EFAE-8476-BB4C4E48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68" y="1785922"/>
            <a:ext cx="4655702" cy="39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00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3541331F-E9B5-7AE2-EEF4-1B4C86F79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7" y="1450540"/>
            <a:ext cx="8822180" cy="4215319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96D9FEAB-CEFC-C0EC-6E37-89F3D13BD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65" y="897910"/>
            <a:ext cx="4890584" cy="3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9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DE157AD2-95A1-C11E-11F8-29BAAE6278FC}"/>
              </a:ext>
            </a:extLst>
          </p:cNvPr>
          <p:cNvSpPr txBox="1"/>
          <p:nvPr/>
        </p:nvSpPr>
        <p:spPr>
          <a:xfrm>
            <a:off x="373626" y="570271"/>
            <a:ext cx="116708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/>
              <a:t>Metabolické poruchy</a:t>
            </a:r>
          </a:p>
          <a:p>
            <a:endParaRPr lang="cs-CZ" dirty="0"/>
          </a:p>
          <a:p>
            <a:r>
              <a:rPr lang="cs-CZ" sz="2000" dirty="0"/>
              <a:t>výživa ovlivňuje množství mléka, složení mléka, biologickou hodnotu, senzorické, fyzikálně-chemické a technologické vlastnosti.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Produkci a jakost mléka ovlivňují poruchy trávení v předžaludku : Jednoduchá indigesce</a:t>
            </a:r>
          </a:p>
          <a:p>
            <a:r>
              <a:rPr lang="cs-CZ" sz="2000" dirty="0"/>
              <a:t>                                                                                                                                         Acidóza</a:t>
            </a:r>
          </a:p>
          <a:p>
            <a:r>
              <a:rPr lang="cs-CZ" sz="2000" dirty="0"/>
              <a:t>                                                                                                                                        Alkalóza</a:t>
            </a:r>
          </a:p>
          <a:p>
            <a:r>
              <a:rPr lang="cs-CZ" sz="2000" dirty="0"/>
              <a:t>                                                                                                                                        Ketóza</a:t>
            </a:r>
          </a:p>
          <a:p>
            <a:r>
              <a:rPr lang="cs-CZ" sz="2000" dirty="0"/>
              <a:t>                                                                                                                                        </a:t>
            </a:r>
            <a:r>
              <a:rPr lang="cs-CZ" sz="2000" dirty="0" err="1"/>
              <a:t>Hepatopatie</a:t>
            </a:r>
            <a:endParaRPr lang="cs-CZ" sz="2000" dirty="0"/>
          </a:p>
          <a:p>
            <a:r>
              <a:rPr lang="cs-CZ" sz="2000" dirty="0"/>
              <a:t>                                                                                                                                        </a:t>
            </a:r>
            <a:r>
              <a:rPr lang="cs-CZ" sz="2000" dirty="0" err="1"/>
              <a:t>Methemoglobinémie</a:t>
            </a:r>
            <a:endParaRPr lang="cs-CZ" sz="2000" dirty="0"/>
          </a:p>
          <a:p>
            <a:endParaRPr lang="cs-CZ" sz="2000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2416162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9C065603D96DA4B863739BF0F44CD03" ma:contentTypeVersion="4" ma:contentTypeDescription="Vytvoří nový dokument" ma:contentTypeScope="" ma:versionID="75daa72264a471394e09226cf012ca81">
  <xsd:schema xmlns:xsd="http://www.w3.org/2001/XMLSchema" xmlns:xs="http://www.w3.org/2001/XMLSchema" xmlns:p="http://schemas.microsoft.com/office/2006/metadata/properties" xmlns:ns2="026265f4-96da-411e-9fed-797b20778ee2" targetNamespace="http://schemas.microsoft.com/office/2006/metadata/properties" ma:root="true" ma:fieldsID="433b78a3b9dc3798ea6d820ac863aa9c" ns2:_="">
    <xsd:import namespace="026265f4-96da-411e-9fed-797b20778e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6265f4-96da-411e-9fed-797b20778e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98EF9ED-A25B-4A2A-827B-C4C68CEC8333}"/>
</file>

<file path=customXml/itemProps2.xml><?xml version="1.0" encoding="utf-8"?>
<ds:datastoreItem xmlns:ds="http://schemas.openxmlformats.org/officeDocument/2006/customXml" ds:itemID="{0A47DAE2-4C5C-47C2-998D-32652367D63E}"/>
</file>

<file path=customXml/itemProps3.xml><?xml version="1.0" encoding="utf-8"?>
<ds:datastoreItem xmlns:ds="http://schemas.openxmlformats.org/officeDocument/2006/customXml" ds:itemID="{3A0BBE0E-2273-4085-839D-265CBF8D6101}"/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1832</Words>
  <Application>Microsoft Office PowerPoint</Application>
  <PresentationFormat>Širokoúhlá obrazovka</PresentationFormat>
  <Paragraphs>505</Paragraphs>
  <Slides>22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Times New Roman</vt:lpstr>
      <vt:lpstr>TimesNewRoman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Libor Kalhotka</dc:creator>
  <cp:lastModifiedBy>Libor Kalhotka</cp:lastModifiedBy>
  <cp:revision>11</cp:revision>
  <dcterms:created xsi:type="dcterms:W3CDTF">2024-04-16T12:19:28Z</dcterms:created>
  <dcterms:modified xsi:type="dcterms:W3CDTF">2025-05-05T08:22:15Z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0x010100B9C065603D96DA4B863739BF0F44CD03</vt:lpwstr>
  </property>
</Properties>
</file>